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50"/>
  </p:notes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333399"/>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418" autoAdjust="0"/>
  </p:normalViewPr>
  <p:slideViewPr>
    <p:cSldViewPr>
      <p:cViewPr varScale="1">
        <p:scale>
          <a:sx n="140" d="100"/>
          <a:sy n="140" d="100"/>
        </p:scale>
        <p:origin x="-2248"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106" d="100"/>
          <a:sy n="106" d="100"/>
        </p:scale>
        <p:origin x="-2664" y="-12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notesMaster" Target="notesMasters/notesMaster1.xml"/><Relationship Id="rId51" Type="http://schemas.openxmlformats.org/officeDocument/2006/relationships/printerSettings" Target="printerSettings/printerSettings1.bin"/><Relationship Id="rId52" Type="http://schemas.openxmlformats.org/officeDocument/2006/relationships/presProps" Target="presProps.xml"/><Relationship Id="rId53" Type="http://schemas.openxmlformats.org/officeDocument/2006/relationships/viewProps" Target="viewProps.xml"/><Relationship Id="rId54" Type="http://schemas.openxmlformats.org/officeDocument/2006/relationships/theme" Target="theme/theme1.xml"/><Relationship Id="rId55"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ＭＳ Ｐゴシック" pitchFamily="84" charset="-128"/>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vl1pPr>
          </a:lstStyle>
          <a:p>
            <a:pPr>
              <a:defRPr/>
            </a:pPr>
            <a:fld id="{93ED7066-B2D8-1447-A93E-E749A8B07BF4}" type="datetimeFigureOut">
              <a:rPr lang="en-US"/>
              <a:pPr>
                <a:defRPr/>
              </a:pPr>
              <a:t>30/10/13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ＭＳ Ｐゴシック" pitchFamily="84" charset="-128"/>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vl1pPr>
          </a:lstStyle>
          <a:p>
            <a:pPr>
              <a:defRPr/>
            </a:pPr>
            <a:fld id="{635A5D2B-2B42-4E44-91E7-9585DA8F0EF3}" type="slidenum">
              <a:rPr lang="en-US"/>
              <a:pPr>
                <a:defRPr/>
              </a:pPr>
              <a:t>‹#›</a:t>
            </a:fld>
            <a:endParaRPr lang="en-US"/>
          </a:p>
        </p:txBody>
      </p:sp>
    </p:spTree>
    <p:extLst>
      <p:ext uri="{BB962C8B-B14F-4D97-AF65-F5344CB8AC3E}">
        <p14:creationId xmlns:p14="http://schemas.microsoft.com/office/powerpoint/2010/main" val="20685423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a:cs typeface="Arial"/>
            </a:endParaRPr>
          </a:p>
        </p:txBody>
      </p:sp>
      <p:sp>
        <p:nvSpPr>
          <p:cNvPr id="4" name="Slide Number Placeholder 3"/>
          <p:cNvSpPr>
            <a:spLocks noGrp="1"/>
          </p:cNvSpPr>
          <p:nvPr>
            <p:ph type="sldNum" sz="quarter" idx="10"/>
          </p:nvPr>
        </p:nvSpPr>
        <p:spPr/>
        <p:txBody>
          <a:bodyPr/>
          <a:lstStyle/>
          <a:p>
            <a:pPr>
              <a:defRPr/>
            </a:pPr>
            <a:fld id="{635A5D2B-2B42-4E44-91E7-9585DA8F0EF3}" type="slidenum">
              <a:rPr lang="en-US" smtClean="0"/>
              <a:pPr>
                <a:defRPr/>
              </a:pPr>
              <a:t>1</a:t>
            </a:fld>
            <a:endParaRPr lang="en-US"/>
          </a:p>
        </p:txBody>
      </p:sp>
    </p:spTree>
    <p:extLst>
      <p:ext uri="{BB962C8B-B14F-4D97-AF65-F5344CB8AC3E}">
        <p14:creationId xmlns:p14="http://schemas.microsoft.com/office/powerpoint/2010/main" val="1594842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C8ADB3B3-428C-C84C-8845-2284F479B15A}" type="slidenum">
              <a:rPr lang="en-US" sz="1200"/>
              <a:pPr/>
              <a:t>14</a:t>
            </a:fld>
            <a:endParaRPr lang="en-US" sz="1200"/>
          </a:p>
        </p:txBody>
      </p:sp>
      <p:sp>
        <p:nvSpPr>
          <p:cNvPr id="3686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686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Figure 16-8. </a:t>
            </a:r>
            <a:r>
              <a:rPr lang="en-US" b="1" dirty="0">
                <a:latin typeface="Calibri" charset="0"/>
              </a:rPr>
              <a:t>Solar Granulation </a:t>
            </a:r>
            <a:r>
              <a:rPr lang="en-US" dirty="0">
                <a:latin typeface="Calibri" charset="0"/>
              </a:rPr>
              <a:t>This photograph of the granulated solar photosphere, taken with the 1-m Swedish Solar Telescope looking directly down on the </a:t>
            </a:r>
            <a:r>
              <a:rPr lang="en-US" dirty="0" smtClean="0">
                <a:latin typeface="Calibri" charset="0"/>
              </a:rPr>
              <a:t>Sun</a:t>
            </a:r>
            <a:r>
              <a:rPr lang="en-US" altLang="ja-JP" dirty="0" smtClean="0">
                <a:latin typeface="Calibri" charset="0"/>
              </a:rPr>
              <a:t>’s </a:t>
            </a:r>
            <a:r>
              <a:rPr lang="en-US" altLang="ja-JP" dirty="0">
                <a:latin typeface="Calibri" charset="0"/>
              </a:rPr>
              <a:t>surface, shows typical solar granules comparable in size to </a:t>
            </a:r>
            <a:r>
              <a:rPr lang="en-US" altLang="ja-JP" dirty="0" smtClean="0">
                <a:latin typeface="Calibri" charset="0"/>
              </a:rPr>
              <a:t>Earth’s </a:t>
            </a:r>
            <a:r>
              <a:rPr lang="en-US" altLang="ja-JP" dirty="0">
                <a:latin typeface="Calibri" charset="0"/>
              </a:rPr>
              <a:t>continents. The bright portions of the image are regions where hot material upwells from below, as illustrated in Figure 16.7. The darker (redder) regions correspond to cooler gas that is sinking back down into the interior. </a:t>
            </a:r>
            <a:r>
              <a:rPr lang="en-US" altLang="ja-JP" i="1" dirty="0">
                <a:latin typeface="Calibri" charset="0"/>
              </a:rPr>
              <a:t>(SST/Royal Swedish Academy of Sciences)</a:t>
            </a:r>
            <a:endParaRPr lang="en-US" dirty="0">
              <a:latin typeface="Calibri"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8914"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rPr>
              <a:t>Discovery 16-1 Figure (</a:t>
            </a:r>
            <a:r>
              <a:rPr lang="en-US" i="1">
                <a:latin typeface="Calibri" charset="0"/>
              </a:rPr>
              <a:t>NASA</a:t>
            </a:r>
            <a:r>
              <a:rPr lang="en-US">
                <a:latin typeface="Calibri" charset="0"/>
              </a:rPr>
              <a: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1583D79B-C7F4-8243-8E38-D6B7834FD5ED}" type="slidenum">
              <a:rPr lang="en-US" sz="1200"/>
              <a:pPr/>
              <a:t>16</a:t>
            </a:fld>
            <a:endParaRPr lang="en-US" sz="1200"/>
          </a:p>
        </p:txBody>
      </p:sp>
      <p:sp>
        <p:nvSpPr>
          <p:cNvPr id="4096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096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Figure 16-9. </a:t>
            </a:r>
            <a:r>
              <a:rPr lang="en-US" b="1" dirty="0">
                <a:latin typeface="Calibri" charset="0"/>
              </a:rPr>
              <a:t>Solar Spectrum </a:t>
            </a:r>
            <a:r>
              <a:rPr lang="en-US" dirty="0">
                <a:latin typeface="Calibri" charset="0"/>
              </a:rPr>
              <a:t>A detailed visible spectrum of our Sun shows thousands of dark </a:t>
            </a:r>
            <a:r>
              <a:rPr lang="en-US" dirty="0" err="1">
                <a:latin typeface="Calibri" charset="0"/>
              </a:rPr>
              <a:t>Fraunhofer</a:t>
            </a:r>
            <a:r>
              <a:rPr lang="en-US" dirty="0">
                <a:latin typeface="Calibri" charset="0"/>
              </a:rPr>
              <a:t> (absorption) spectral lines, indicating the presence of 67 different elements in various stages of excitation and ionization in the lower solar atmosphere. The numbers give wavelengths, in nanometers. </a:t>
            </a:r>
            <a:r>
              <a:rPr lang="en-US" i="1" dirty="0">
                <a:latin typeface="Calibri" charset="0"/>
              </a:rPr>
              <a:t>(Palomar Observatory/Caltech)</a:t>
            </a:r>
            <a:endParaRPr lang="en-US" dirty="0">
              <a:latin typeface="Calibri" charset="0"/>
            </a:endParaRPr>
          </a:p>
          <a:p>
            <a:pPr eaLnBrk="1" hangingPunct="1">
              <a:spcBef>
                <a:spcPct val="0"/>
              </a:spcBef>
            </a:pPr>
            <a:endParaRPr lang="en-US" dirty="0">
              <a:latin typeface="Calibri"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CF4646F9-871D-2048-9EEB-45241A892E08}" type="slidenum">
              <a:rPr lang="en-US" sz="1200"/>
              <a:pPr/>
              <a:t>17</a:t>
            </a:fld>
            <a:endParaRPr lang="en-US" sz="1200"/>
          </a:p>
        </p:txBody>
      </p:sp>
      <p:sp>
        <p:nvSpPr>
          <p:cNvPr id="4301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301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7F383D81-4C76-8B44-AF04-059E679B6460}" type="slidenum">
              <a:rPr lang="en-US" sz="1200"/>
              <a:pPr/>
              <a:t>18</a:t>
            </a:fld>
            <a:endParaRPr lang="en-US" sz="1200"/>
          </a:p>
        </p:txBody>
      </p:sp>
      <p:sp>
        <p:nvSpPr>
          <p:cNvPr id="4505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505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Figure 16-10. </a:t>
            </a:r>
            <a:r>
              <a:rPr lang="en-US" b="1" dirty="0">
                <a:latin typeface="Calibri" charset="0"/>
              </a:rPr>
              <a:t>Solar Chromosphere </a:t>
            </a:r>
            <a:r>
              <a:rPr lang="en-US" dirty="0">
                <a:latin typeface="Calibri" charset="0"/>
              </a:rPr>
              <a:t>This photograph of a total solar eclipse shows the solar chromosphere a few thousand kilometers above the </a:t>
            </a:r>
            <a:r>
              <a:rPr lang="en-US" dirty="0" smtClean="0">
                <a:latin typeface="Calibri" charset="0"/>
              </a:rPr>
              <a:t>Sun</a:t>
            </a:r>
            <a:r>
              <a:rPr lang="en-US" altLang="ja-JP" dirty="0" smtClean="0">
                <a:latin typeface="Calibri" charset="0"/>
              </a:rPr>
              <a:t>’s </a:t>
            </a:r>
            <a:r>
              <a:rPr lang="en-US" altLang="ja-JP" dirty="0">
                <a:latin typeface="Calibri" charset="0"/>
              </a:rPr>
              <a:t>surface. Note the prominence at left. </a:t>
            </a:r>
            <a:r>
              <a:rPr lang="en-US" altLang="ja-JP" i="1" dirty="0">
                <a:latin typeface="Calibri" charset="0"/>
              </a:rPr>
              <a:t>(G. Schneider)</a:t>
            </a:r>
            <a:endParaRPr lang="en-US" altLang="ja-JP" dirty="0">
              <a:latin typeface="Calibri" charset="0"/>
            </a:endParaRPr>
          </a:p>
          <a:p>
            <a:pPr eaLnBrk="1" hangingPunct="1">
              <a:spcBef>
                <a:spcPct val="0"/>
              </a:spcBef>
            </a:pPr>
            <a:endParaRPr lang="en-US" dirty="0">
              <a:latin typeface="Calibri"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68A0E5BF-07F5-A946-B58D-07C409C3E815}" type="slidenum">
              <a:rPr lang="en-US" sz="1200"/>
              <a:pPr/>
              <a:t>19</a:t>
            </a:fld>
            <a:endParaRPr lang="en-US" sz="1200"/>
          </a:p>
        </p:txBody>
      </p:sp>
      <p:sp>
        <p:nvSpPr>
          <p:cNvPr id="4710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710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Figure 16-11. </a:t>
            </a:r>
            <a:r>
              <a:rPr lang="en-US" b="1" dirty="0">
                <a:latin typeface="Calibri" charset="0"/>
              </a:rPr>
              <a:t>Solar Spicules </a:t>
            </a:r>
            <a:r>
              <a:rPr lang="en-US" dirty="0">
                <a:latin typeface="Calibri" charset="0"/>
              </a:rPr>
              <a:t>Short-lived, narrow jets of gas that typically last mere minutes can be seen sprouting up from the solar chromosphere in this H</a:t>
            </a:r>
            <a:r>
              <a:rPr lang="en-US" dirty="0">
                <a:latin typeface="Lucida Grande" charset="0"/>
              </a:rPr>
              <a:t>α</a:t>
            </a:r>
            <a:r>
              <a:rPr lang="en-US" dirty="0">
                <a:latin typeface="Calibri" charset="0"/>
              </a:rPr>
              <a:t> image of the Sun. These so-called spicules are the thin </a:t>
            </a:r>
            <a:r>
              <a:rPr lang="en-US" dirty="0" err="1">
                <a:latin typeface="Calibri" charset="0"/>
              </a:rPr>
              <a:t>spikelike</a:t>
            </a:r>
            <a:r>
              <a:rPr lang="en-US" dirty="0">
                <a:latin typeface="Calibri" charset="0"/>
              </a:rPr>
              <a:t> regions whose gas escapes from the Sun at speeds of about 100 km/s. </a:t>
            </a:r>
            <a:r>
              <a:rPr lang="en-US" i="1" dirty="0">
                <a:latin typeface="Calibri" charset="0"/>
              </a:rPr>
              <a:t>(NASA)</a:t>
            </a:r>
            <a:endParaRPr lang="en-US" dirty="0">
              <a:latin typeface="Calibri" charset="0"/>
            </a:endParaRPr>
          </a:p>
          <a:p>
            <a:pPr eaLnBrk="1" hangingPunct="1">
              <a:spcBef>
                <a:spcPct val="0"/>
              </a:spcBef>
            </a:pPr>
            <a:endParaRPr lang="en-US" dirty="0">
              <a:latin typeface="Calibri"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68A492FD-33B6-1F46-89E5-4CF70B2D5579}" type="slidenum">
              <a:rPr lang="en-US" sz="1200"/>
              <a:pPr/>
              <a:t>20</a:t>
            </a:fld>
            <a:endParaRPr lang="en-US" sz="1200"/>
          </a:p>
        </p:txBody>
      </p:sp>
      <p:sp>
        <p:nvSpPr>
          <p:cNvPr id="4915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915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Figure 16-12. </a:t>
            </a:r>
            <a:r>
              <a:rPr lang="en-US" b="1" dirty="0">
                <a:latin typeface="Calibri" charset="0"/>
              </a:rPr>
              <a:t>Solar Corona </a:t>
            </a:r>
            <a:r>
              <a:rPr lang="en-US" dirty="0">
                <a:latin typeface="Calibri" charset="0"/>
              </a:rPr>
              <a:t>When both the photosphere and the chromosphere are obscured by the Moon during a solar eclipse, the faint corona becomes visible. </a:t>
            </a:r>
            <a:r>
              <a:rPr lang="en-US" i="1" dirty="0">
                <a:latin typeface="Calibri" charset="0"/>
              </a:rPr>
              <a:t>(National Solar Observatory)</a:t>
            </a:r>
            <a:endParaRPr lang="en-US" dirty="0">
              <a:latin typeface="Calibri" charset="0"/>
            </a:endParaRPr>
          </a:p>
          <a:p>
            <a:pPr eaLnBrk="1" hangingPunct="1">
              <a:spcBef>
                <a:spcPct val="0"/>
              </a:spcBef>
            </a:pPr>
            <a:endParaRPr lang="en-US" dirty="0">
              <a:latin typeface="Calibri"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8A71865E-CBC0-B24C-BA13-C66250820A70}" type="slidenum">
              <a:rPr lang="en-US" sz="1200"/>
              <a:pPr/>
              <a:t>21</a:t>
            </a:fld>
            <a:endParaRPr lang="en-US" sz="1200"/>
          </a:p>
        </p:txBody>
      </p:sp>
      <p:sp>
        <p:nvSpPr>
          <p:cNvPr id="5120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120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Figure 16-13. </a:t>
            </a:r>
            <a:r>
              <a:rPr lang="en-US" b="1" dirty="0">
                <a:latin typeface="Calibri" charset="0"/>
              </a:rPr>
              <a:t>Solar Atmospheric Temperature </a:t>
            </a:r>
            <a:r>
              <a:rPr lang="en-US" dirty="0">
                <a:latin typeface="Calibri" charset="0"/>
              </a:rPr>
              <a:t>The change of gas temperature in the lower solar atmosphere is dramatic. The temperature, indicated by the blue line, reaches a minimum of 4500 K in the chromosphere and then rises sharply in the transition zone, finally leveling off at around 3 million K in the corona.</a:t>
            </a:r>
          </a:p>
          <a:p>
            <a:pPr eaLnBrk="1" hangingPunct="1">
              <a:spcBef>
                <a:spcPct val="0"/>
              </a:spcBef>
            </a:pPr>
            <a:endParaRPr lang="en-US" dirty="0">
              <a:latin typeface="Calibri"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B470CBD3-F438-7741-898C-8D451C088122}" type="slidenum">
              <a:rPr lang="en-US" sz="1200"/>
              <a:pPr/>
              <a:t>22</a:t>
            </a:fld>
            <a:endParaRPr lang="en-US" sz="1200"/>
          </a:p>
        </p:txBody>
      </p:sp>
      <p:sp>
        <p:nvSpPr>
          <p:cNvPr id="5325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325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Figure 16-15. </a:t>
            </a:r>
            <a:r>
              <a:rPr lang="en-US" b="1" dirty="0">
                <a:latin typeface="Calibri" charset="0"/>
              </a:rPr>
              <a:t>Sunspots, Up Close </a:t>
            </a:r>
            <a:r>
              <a:rPr lang="en-US" dirty="0">
                <a:latin typeface="Calibri" charset="0"/>
              </a:rPr>
              <a:t>(a) An enlarged photo of the largest pair of sunspots in Figure 16.14 shows how each spot consists of a cool, dark umbra surrounded by a warmer, brighter penumbra. (b) A high-resolution image of a single typical sunspot shows details of its structure as well as the surface granules surrounding it. </a:t>
            </a:r>
            <a:r>
              <a:rPr lang="en-US" i="1" dirty="0">
                <a:latin typeface="Calibri" charset="0"/>
              </a:rPr>
              <a:t>(Palomar Observatory/Caltech; SST/Royal Swedish Academy of Sciences)</a:t>
            </a:r>
            <a:endParaRPr lang="en-US" dirty="0">
              <a:latin typeface="Calibri"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F22CBD86-8061-2140-851A-9711CCFB2FA4}" type="slidenum">
              <a:rPr lang="en-US" sz="1200"/>
              <a:pPr/>
              <a:t>23</a:t>
            </a:fld>
            <a:endParaRPr lang="en-US" sz="1200"/>
          </a:p>
        </p:txBody>
      </p:sp>
      <p:sp>
        <p:nvSpPr>
          <p:cNvPr id="5529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529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Figure 16-16. </a:t>
            </a:r>
            <a:r>
              <a:rPr lang="en-US" b="1" dirty="0">
                <a:latin typeface="Calibri" charset="0"/>
              </a:rPr>
              <a:t>Solar Magnetism </a:t>
            </a:r>
            <a:r>
              <a:rPr lang="en-US" dirty="0">
                <a:latin typeface="Calibri" charset="0"/>
              </a:rPr>
              <a:t>(a) The </a:t>
            </a:r>
            <a:r>
              <a:rPr lang="en-US" dirty="0" smtClean="0">
                <a:latin typeface="Calibri" charset="0"/>
              </a:rPr>
              <a:t>Sun</a:t>
            </a:r>
            <a:r>
              <a:rPr lang="en-US" altLang="ja-JP" dirty="0" smtClean="0">
                <a:latin typeface="Calibri" charset="0"/>
              </a:rPr>
              <a:t>’s </a:t>
            </a:r>
            <a:r>
              <a:rPr lang="en-US" altLang="ja-JP" dirty="0">
                <a:latin typeface="Calibri" charset="0"/>
              </a:rPr>
              <a:t>magnetic field lines emerge from the surface through one member of a sunspot pair and reenter the Sun through the other member. If the magnetic field lines are directed into the Sun in one leading spot, they are inwardly directed in all other leading spots in that hemisphere. The opposite is the case in the southern hemisphere, where the polarities are always opposite those in the north. (b) An ultraviolet image taken by the </a:t>
            </a:r>
            <a:r>
              <a:rPr lang="en-US" altLang="ja-JP" i="1" dirty="0">
                <a:latin typeface="Calibri" charset="0"/>
              </a:rPr>
              <a:t>Transition Region and Coronal Explorer</a:t>
            </a:r>
            <a:r>
              <a:rPr lang="en-US" altLang="ja-JP" dirty="0">
                <a:latin typeface="Calibri" charset="0"/>
              </a:rPr>
              <a:t> (</a:t>
            </a:r>
            <a:r>
              <a:rPr lang="en-US" altLang="ja-JP" i="1" dirty="0">
                <a:latin typeface="Calibri" charset="0"/>
              </a:rPr>
              <a:t>TRACE</a:t>
            </a:r>
            <a:r>
              <a:rPr lang="en-US" altLang="ja-JP" dirty="0">
                <a:latin typeface="Calibri" charset="0"/>
              </a:rPr>
              <a:t>) satellite, showing magnetic field lines arching between two sunspot groups. </a:t>
            </a:r>
            <a:r>
              <a:rPr lang="en-US" altLang="ja-JP" i="1" dirty="0">
                <a:latin typeface="Calibri" charset="0"/>
              </a:rPr>
              <a:t>(NASA)</a:t>
            </a:r>
            <a:endParaRPr lang="en-US" dirty="0">
              <a:latin typeface="Calibri"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85296A0E-8294-1D48-9A12-85CA6110A1AF}" type="slidenum">
              <a:rPr lang="en-US" sz="1200"/>
              <a:pPr/>
              <a:t>2</a:t>
            </a:fld>
            <a:endParaRPr lang="en-US" sz="1200"/>
          </a:p>
        </p:txBody>
      </p:sp>
      <p:sp>
        <p:nvSpPr>
          <p:cNvPr id="1638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The Sun, much like the planets, experiences a kind of weather, including storms. This spectacular image, taken with a filter in the ultraviolet part of the spectrum to diminish the glare and enhance contrast, shows moderate surface activity (in white). The image was observed in 2011 with the </a:t>
            </a:r>
            <a:r>
              <a:rPr lang="en-US" i="1" dirty="0">
                <a:latin typeface="Calibri" charset="0"/>
              </a:rPr>
              <a:t>Solar Dynamics</a:t>
            </a:r>
            <a:r>
              <a:rPr lang="en-US" dirty="0">
                <a:latin typeface="Calibri" charset="0"/>
              </a:rPr>
              <a:t> </a:t>
            </a:r>
            <a:r>
              <a:rPr lang="en-US" i="1" dirty="0">
                <a:latin typeface="Calibri" charset="0"/>
              </a:rPr>
              <a:t>Observatory</a:t>
            </a:r>
            <a:r>
              <a:rPr lang="en-US" dirty="0">
                <a:latin typeface="Calibri" charset="0"/>
              </a:rPr>
              <a:t>—a robot that orbits Earth but stares at the Sun unblinkingly 24 hours a day, eavesdropping on its atmosphere, surface, and interior. </a:t>
            </a:r>
            <a:r>
              <a:rPr lang="en-US" i="1" dirty="0">
                <a:latin typeface="Calibri" charset="0"/>
              </a:rPr>
              <a:t>(NASA)</a:t>
            </a:r>
            <a:endParaRPr lang="en-US" dirty="0">
              <a:latin typeface="Calibri"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3F798A91-B941-7143-B903-751A11ECCC9B}" type="slidenum">
              <a:rPr lang="en-US" sz="1200"/>
              <a:pPr/>
              <a:t>24</a:t>
            </a:fld>
            <a:endParaRPr lang="en-US" sz="1200"/>
          </a:p>
        </p:txBody>
      </p:sp>
      <p:sp>
        <p:nvSpPr>
          <p:cNvPr id="5734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734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Figure 16-17. </a:t>
            </a:r>
            <a:r>
              <a:rPr lang="en-US" b="1" dirty="0">
                <a:latin typeface="Calibri" charset="0"/>
              </a:rPr>
              <a:t>Solar Rotation </a:t>
            </a:r>
            <a:r>
              <a:rPr lang="en-US" dirty="0">
                <a:latin typeface="Calibri" charset="0"/>
              </a:rPr>
              <a:t>(a, b) The </a:t>
            </a:r>
            <a:r>
              <a:rPr lang="en-US" dirty="0" smtClean="0">
                <a:latin typeface="Calibri" charset="0"/>
              </a:rPr>
              <a:t>Sun</a:t>
            </a:r>
            <a:r>
              <a:rPr lang="en-US" altLang="ja-JP" dirty="0" smtClean="0">
                <a:latin typeface="Calibri" charset="0"/>
              </a:rPr>
              <a:t>’s </a:t>
            </a:r>
            <a:r>
              <a:rPr lang="en-US" altLang="ja-JP" dirty="0">
                <a:latin typeface="Calibri" charset="0"/>
              </a:rPr>
              <a:t>differential rotation wraps and distorts the solar magnetic field. (c) Occasionally, the field lines burst out of the surface and loop through the lower atmosphere, thereby creating a sunspot pair. The underlying pattern of the solar field lines explains the observed pattern of sunspot polarities. (See Figure 16.22.)</a:t>
            </a:r>
          </a:p>
          <a:p>
            <a:pPr eaLnBrk="1" hangingPunct="1">
              <a:spcBef>
                <a:spcPct val="0"/>
              </a:spcBef>
            </a:pPr>
            <a:endParaRPr lang="en-US" dirty="0">
              <a:latin typeface="Calibri"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4963B6E5-3910-6340-85F9-523EDEB8BE82}" type="slidenum">
              <a:rPr lang="en-US" sz="1200"/>
              <a:pPr/>
              <a:t>25</a:t>
            </a:fld>
            <a:endParaRPr lang="en-US" sz="1200"/>
          </a:p>
        </p:txBody>
      </p:sp>
      <p:sp>
        <p:nvSpPr>
          <p:cNvPr id="5939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939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Figure 16-19. </a:t>
            </a:r>
            <a:r>
              <a:rPr lang="en-US" b="1" dirty="0">
                <a:latin typeface="Calibri" charset="0"/>
              </a:rPr>
              <a:t>Sunspot Cycle </a:t>
            </a:r>
            <a:r>
              <a:rPr lang="en-US" dirty="0">
                <a:latin typeface="Calibri" charset="0"/>
              </a:rPr>
              <a:t>(a) Monthly number of sunspots during the 20th century clearly displays the (roughly) 11-year solar cycle. At the time of minimum solar activity, hardly any sunspots are seen. About 4 years later, at maximum solar activity, about 100 spots are observed per month. (b) Sunspots cluster at high latitudes when solar activity is at a minimum. They appear at lower and lower latitudes as the number of sunspots peaks. They are again prominent near the </a:t>
            </a:r>
            <a:r>
              <a:rPr lang="en-US" dirty="0" smtClean="0">
                <a:latin typeface="Calibri" charset="0"/>
              </a:rPr>
              <a:t>Sun</a:t>
            </a:r>
            <a:r>
              <a:rPr lang="en-US" altLang="ja-JP" dirty="0" smtClean="0">
                <a:latin typeface="Calibri" charset="0"/>
              </a:rPr>
              <a:t>’s </a:t>
            </a:r>
            <a:r>
              <a:rPr lang="en-US" altLang="ja-JP" dirty="0">
                <a:latin typeface="Calibri" charset="0"/>
              </a:rPr>
              <a:t>equator as solar minimum is approached once more.</a:t>
            </a:r>
            <a:endParaRPr lang="en-US" dirty="0">
              <a:latin typeface="Calibri"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3E2A6DD-0DAC-6F40-888C-701C973899E7}" type="slidenum">
              <a:rPr lang="en-US" sz="1200"/>
              <a:pPr/>
              <a:t>26</a:t>
            </a:fld>
            <a:endParaRPr lang="en-US" sz="1200"/>
          </a:p>
        </p:txBody>
      </p:sp>
      <p:sp>
        <p:nvSpPr>
          <p:cNvPr id="6144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144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Figure 16-20. </a:t>
            </a:r>
            <a:r>
              <a:rPr lang="en-US" b="1" dirty="0">
                <a:latin typeface="Calibri" charset="0"/>
              </a:rPr>
              <a:t>Maunder Minimum </a:t>
            </a:r>
            <a:r>
              <a:rPr lang="en-US" dirty="0">
                <a:latin typeface="Calibri" charset="0"/>
              </a:rPr>
              <a:t>Average number of sunspots occurring each year over the past four centuries. Note the absence of spots during the late 17th century.</a:t>
            </a:r>
          </a:p>
          <a:p>
            <a:pPr eaLnBrk="1" hangingPunct="1">
              <a:spcBef>
                <a:spcPct val="0"/>
              </a:spcBef>
            </a:pPr>
            <a:endParaRPr lang="en-US" dirty="0">
              <a:latin typeface="Calibri"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6EC743CC-0CA6-6944-AE91-50296A0EED28}" type="slidenum">
              <a:rPr lang="en-US" sz="1200"/>
              <a:pPr/>
              <a:t>27</a:t>
            </a:fld>
            <a:endParaRPr lang="en-US" sz="1200"/>
          </a:p>
        </p:txBody>
      </p:sp>
      <p:sp>
        <p:nvSpPr>
          <p:cNvPr id="6349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349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Figure 16-21. </a:t>
            </a:r>
            <a:r>
              <a:rPr lang="en-US" b="1" dirty="0">
                <a:latin typeface="Calibri" charset="0"/>
              </a:rPr>
              <a:t>Solar Prominences </a:t>
            </a:r>
            <a:r>
              <a:rPr lang="en-US" dirty="0">
                <a:latin typeface="Calibri" charset="0"/>
              </a:rPr>
              <a:t>(a) This particularly large solar prominence was observed by ultraviolet detectors aboard the </a:t>
            </a:r>
            <a:r>
              <a:rPr lang="en-US" i="1" dirty="0">
                <a:latin typeface="Calibri" charset="0"/>
              </a:rPr>
              <a:t>SOHO</a:t>
            </a:r>
            <a:r>
              <a:rPr lang="en-US" dirty="0">
                <a:latin typeface="Calibri" charset="0"/>
              </a:rPr>
              <a:t> spacecraft in 2002. (b) Like a phoenix rising from the solar surface, this filament of hot gas measures more than 100,000 km in length. Earth could easily fit between its outstretched </a:t>
            </a:r>
            <a:r>
              <a:rPr lang="en-US" altLang="ja-JP" dirty="0" smtClean="0">
                <a:latin typeface="Calibri" charset="0"/>
              </a:rPr>
              <a:t>“arms.” </a:t>
            </a:r>
            <a:r>
              <a:rPr lang="en-US" altLang="ja-JP" dirty="0">
                <a:latin typeface="Calibri" charset="0"/>
              </a:rPr>
              <a:t>Dark regions in this</a:t>
            </a:r>
            <a:r>
              <a:rPr lang="en-US" altLang="ja-JP" i="1" dirty="0">
                <a:latin typeface="Calibri" charset="0"/>
              </a:rPr>
              <a:t> TRACE</a:t>
            </a:r>
            <a:r>
              <a:rPr lang="en-US" altLang="ja-JP" dirty="0">
                <a:latin typeface="Calibri" charset="0"/>
              </a:rPr>
              <a:t> image have temperatures less than 20,000 K; the brightest regions are about 1 million K. Most of the gas will subsequently cool and fall back into the photosphere. </a:t>
            </a:r>
            <a:r>
              <a:rPr lang="en-US" altLang="ja-JP" i="1" dirty="0">
                <a:latin typeface="Calibri" charset="0"/>
              </a:rPr>
              <a:t>(NASA)</a:t>
            </a:r>
            <a:endParaRPr lang="en-US" dirty="0">
              <a:latin typeface="Calibri"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79FC5238-D70D-AF4C-980A-2039017D87BD}" type="slidenum">
              <a:rPr lang="en-US" sz="1200"/>
              <a:pPr/>
              <a:t>28</a:t>
            </a:fld>
            <a:endParaRPr lang="en-US" sz="1200"/>
          </a:p>
        </p:txBody>
      </p:sp>
      <p:sp>
        <p:nvSpPr>
          <p:cNvPr id="6553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553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Figure 16-22. </a:t>
            </a:r>
            <a:r>
              <a:rPr lang="en-US" b="1" dirty="0">
                <a:latin typeface="Calibri" charset="0"/>
              </a:rPr>
              <a:t>Solar Flare </a:t>
            </a:r>
            <a:r>
              <a:rPr lang="en-US" dirty="0">
                <a:latin typeface="Calibri" charset="0"/>
              </a:rPr>
              <a:t>Much more violent than a prominence, a solar flare is an explosion on the </a:t>
            </a:r>
            <a:r>
              <a:rPr lang="en-US" dirty="0" smtClean="0">
                <a:latin typeface="Calibri" charset="0"/>
              </a:rPr>
              <a:t>Sun</a:t>
            </a:r>
            <a:r>
              <a:rPr lang="en-US" altLang="ja-JP" dirty="0" smtClean="0">
                <a:latin typeface="Calibri" charset="0"/>
              </a:rPr>
              <a:t>’s </a:t>
            </a:r>
            <a:r>
              <a:rPr lang="en-US" altLang="ja-JP" dirty="0">
                <a:latin typeface="Calibri" charset="0"/>
              </a:rPr>
              <a:t>surface that sweeps across an active region in a matter of minutes, accelerating solar material to high speeds and blasting it into space. </a:t>
            </a:r>
            <a:r>
              <a:rPr lang="en-US" altLang="ja-JP" i="1" dirty="0">
                <a:latin typeface="Calibri" charset="0"/>
              </a:rPr>
              <a:t>(USAF)</a:t>
            </a:r>
            <a:endParaRPr lang="en-US" altLang="ja-JP" dirty="0">
              <a:latin typeface="Calibri" charset="0"/>
            </a:endParaRPr>
          </a:p>
          <a:p>
            <a:pPr eaLnBrk="1" hangingPunct="1">
              <a:spcBef>
                <a:spcPct val="0"/>
              </a:spcBef>
            </a:pPr>
            <a:endParaRPr lang="en-US" dirty="0">
              <a:latin typeface="Calibri"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856A1D8B-8C4C-4F4F-B134-393C2EEBAEEE}" type="slidenum">
              <a:rPr lang="en-US" sz="1200"/>
              <a:pPr/>
              <a:t>29</a:t>
            </a:fld>
            <a:endParaRPr lang="en-US" sz="1200"/>
          </a:p>
        </p:txBody>
      </p:sp>
      <p:sp>
        <p:nvSpPr>
          <p:cNvPr id="6758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758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Figure 16-23. </a:t>
            </a:r>
            <a:r>
              <a:rPr lang="en-US" b="1" dirty="0">
                <a:latin typeface="Calibri" charset="0"/>
              </a:rPr>
              <a:t>Coronal Mass Ejection </a:t>
            </a:r>
            <a:r>
              <a:rPr lang="en-US" dirty="0">
                <a:latin typeface="Calibri" charset="0"/>
              </a:rPr>
              <a:t>(a) A few times per week, on average, a giant magnetized </a:t>
            </a:r>
            <a:r>
              <a:rPr lang="en-US" altLang="ja-JP" dirty="0" smtClean="0">
                <a:latin typeface="Calibri" charset="0"/>
              </a:rPr>
              <a:t>“bubble” </a:t>
            </a:r>
            <a:r>
              <a:rPr lang="en-US" altLang="ja-JP" dirty="0">
                <a:latin typeface="Calibri" charset="0"/>
              </a:rPr>
              <a:t>of solar material detaches itself from the Sun and rapidly escapes into space, as shown in this </a:t>
            </a:r>
            <a:r>
              <a:rPr lang="en-US" altLang="ja-JP" i="1" dirty="0">
                <a:latin typeface="Calibri" charset="0"/>
              </a:rPr>
              <a:t>SOHO</a:t>
            </a:r>
            <a:r>
              <a:rPr lang="en-US" altLang="ja-JP" dirty="0">
                <a:latin typeface="Calibri" charset="0"/>
              </a:rPr>
              <a:t> image taken in 2002. The circles are artifacts of an imaging system designed to block out the light from the Sun itself and exaggerate faint features at larger radii. (b) Should a coronal mass ejection encounter Earth with its magnetic field oriented opposite to our own, as illustrated, the field lines can join together as in part (c), allowing high-energy particles to enter and possibly severely disrupt our </a:t>
            </a:r>
            <a:r>
              <a:rPr lang="en-US" altLang="ja-JP" dirty="0" smtClean="0">
                <a:latin typeface="Calibri" charset="0"/>
              </a:rPr>
              <a:t>planet’s </a:t>
            </a:r>
            <a:r>
              <a:rPr lang="en-US" altLang="ja-JP" dirty="0">
                <a:latin typeface="Calibri" charset="0"/>
              </a:rPr>
              <a:t>magnetosphere. By contrast, if the fields are oriented in the same direction, the coronal mass ejection can slide by Earth with little effect. </a:t>
            </a:r>
            <a:r>
              <a:rPr lang="en-US" altLang="ja-JP" i="1" dirty="0">
                <a:latin typeface="Calibri" charset="0"/>
              </a:rPr>
              <a:t>(NASA/ESA)</a:t>
            </a:r>
            <a:endParaRPr lang="en-US" i="1" dirty="0">
              <a:latin typeface="Calibri"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880F861A-F25F-074A-8AEC-708DC64CABAA}" type="slidenum">
              <a:rPr lang="en-US" sz="1200"/>
              <a:pPr/>
              <a:t>30</a:t>
            </a:fld>
            <a:endParaRPr lang="en-US" sz="1200"/>
          </a:p>
        </p:txBody>
      </p:sp>
      <p:sp>
        <p:nvSpPr>
          <p:cNvPr id="6963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963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Figure 16-24. </a:t>
            </a:r>
            <a:r>
              <a:rPr lang="en-US" b="1" dirty="0">
                <a:latin typeface="Calibri" charset="0"/>
              </a:rPr>
              <a:t>Coronal Hole </a:t>
            </a:r>
            <a:r>
              <a:rPr lang="en-US" dirty="0">
                <a:latin typeface="Calibri" charset="0"/>
              </a:rPr>
              <a:t>(a) Images of X-ray emission from the Sun observed by the </a:t>
            </a:r>
            <a:r>
              <a:rPr lang="en-US" i="1" dirty="0" err="1">
                <a:latin typeface="Calibri" charset="0"/>
              </a:rPr>
              <a:t>Yohkoh</a:t>
            </a:r>
            <a:r>
              <a:rPr lang="en-US" dirty="0">
                <a:latin typeface="Calibri" charset="0"/>
              </a:rPr>
              <a:t> satellite. Note the dark, V-shaped coronal hole traveling from left to right, where the X-ray observations outline in dramatic detail the abnormally thin regions through which the high-speed solar wind streams forth. (b) Charged particles follow magnetic field lines that compete with gravity. When the field is trapped and loops back toward the photosphere, the particles are also trapped; otherwise, they can escape as part of the solar wind. </a:t>
            </a:r>
            <a:r>
              <a:rPr lang="en-US" i="1" dirty="0">
                <a:latin typeface="Calibri" charset="0"/>
              </a:rPr>
              <a:t>(ISAS/Lockheed Martin)</a:t>
            </a:r>
            <a:endParaRPr lang="en-US" dirty="0">
              <a:latin typeface="Calibri" charset="0"/>
            </a:endParaRPr>
          </a:p>
          <a:p>
            <a:pPr eaLnBrk="1" hangingPunct="1">
              <a:spcBef>
                <a:spcPct val="0"/>
              </a:spcBef>
            </a:pPr>
            <a:endParaRPr lang="en-US" dirty="0">
              <a:latin typeface="Calibri"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3E8A402E-0E8F-FE44-96FA-8EE273D18BD1}" type="slidenum">
              <a:rPr lang="en-US" sz="1200"/>
              <a:pPr/>
              <a:t>31</a:t>
            </a:fld>
            <a:endParaRPr lang="en-US" sz="1200"/>
          </a:p>
        </p:txBody>
      </p:sp>
      <p:sp>
        <p:nvSpPr>
          <p:cNvPr id="7168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168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Figure 16-25. </a:t>
            </a:r>
            <a:r>
              <a:rPr lang="en-US" b="1" dirty="0">
                <a:latin typeface="Calibri" charset="0"/>
              </a:rPr>
              <a:t>Active Corona </a:t>
            </a:r>
            <a:r>
              <a:rPr lang="en-US" dirty="0">
                <a:latin typeface="Calibri" charset="0"/>
              </a:rPr>
              <a:t>Photograph of the solar corona during the July 1994 eclipse, near the peak of the sunspot cycle. At these times, the corona is much less regular and much more extended than at sunspot minimum (compare to Figure 16.12). The changing shape and size of the corona is the direct result of variations in prominence and flare activity over the course of the solar cycle. </a:t>
            </a:r>
            <a:r>
              <a:rPr lang="en-US" i="1" dirty="0">
                <a:latin typeface="Calibri" charset="0"/>
              </a:rPr>
              <a:t>(NCAR High Altitude Observatory)</a:t>
            </a:r>
            <a:endParaRPr lang="en-US" dirty="0">
              <a:latin typeface="Calibri"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E21226DF-77CD-9847-97A7-AFC63052FD02}" type="slidenum">
              <a:rPr lang="en-US" sz="1200"/>
              <a:pPr/>
              <a:t>36</a:t>
            </a:fld>
            <a:endParaRPr lang="en-US" sz="1200"/>
          </a:p>
        </p:txBody>
      </p:sp>
      <p:sp>
        <p:nvSpPr>
          <p:cNvPr id="7782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782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Figure 16-26. </a:t>
            </a:r>
            <a:r>
              <a:rPr lang="en-US" b="1" dirty="0">
                <a:latin typeface="Calibri" charset="0"/>
              </a:rPr>
              <a:t>Proton Interactions </a:t>
            </a:r>
            <a:r>
              <a:rPr lang="en-US" dirty="0">
                <a:latin typeface="Calibri" charset="0"/>
              </a:rPr>
              <a:t>(a) Since like charges repel, two low-speed protons veer away from one another, never coming close enough for fusion to occur. (b) Higher-speed protons can overcome their mutual repulsion, approaching close enough for the strong force to bind them together—in which case they collide violently, triggering nuclear fusion that ultimately powers the Sun.</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7CA10196-6298-6A4C-83B6-94462EFC8423}" type="slidenum">
              <a:rPr lang="en-US" sz="1200"/>
              <a:pPr/>
              <a:t>38</a:t>
            </a:fld>
            <a:endParaRPr lang="en-US" sz="1200"/>
          </a:p>
        </p:txBody>
      </p:sp>
      <p:sp>
        <p:nvSpPr>
          <p:cNvPr id="8089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089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Figure 16-27. </a:t>
            </a:r>
            <a:r>
              <a:rPr lang="en-US" b="1" dirty="0">
                <a:latin typeface="Calibri" charset="0"/>
              </a:rPr>
              <a:t>Solar Fusion </a:t>
            </a:r>
            <a:r>
              <a:rPr lang="en-US" dirty="0">
                <a:latin typeface="Calibri" charset="0"/>
              </a:rPr>
              <a:t>In the proton–proton chain, a total of six protons (and two electrons) are converted into two protons, one helium-4 nucleus, and two neutrinos. The two leftover protons are available as fuel for new proton–proton reactions, so the net effect is that four protons are fused to form one helium-4 nucleus. Energy, in the form of gamma rays, is produced at each stage. (Most of the photons are omitted for clarity.) The three stages indicated here correspond to reactions (I), (II), and (III) described in the text.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809DD24-15DD-7C42-9B1C-9FE3A2EEB80E}" type="slidenum">
              <a:rPr lang="en-US" sz="1200"/>
              <a:pPr/>
              <a:t>6</a:t>
            </a:fld>
            <a:endParaRPr lang="en-US" sz="1200"/>
          </a:p>
        </p:txBody>
      </p:sp>
      <p:sp>
        <p:nvSpPr>
          <p:cNvPr id="2150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150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Figure 16-1. </a:t>
            </a:r>
            <a:r>
              <a:rPr lang="en-US" b="1" dirty="0">
                <a:latin typeface="Calibri" charset="0"/>
              </a:rPr>
              <a:t>The Sun </a:t>
            </a:r>
            <a:r>
              <a:rPr lang="en-US" dirty="0">
                <a:latin typeface="Calibri" charset="0"/>
              </a:rPr>
              <a:t>The inner part of this composite, filtered image of the Sun shows a sharp solar edge, although our star, like all stars, is made of a gradually thinning gas. The edge appears sharp because the solar photosphere is so thin. The outer portion of the image is the solar corona, normally too faint to be seen, but visible during an eclipse, when the light from the solar disk is blotted out. Note the blemishes; they are sunspots. (NOAO)</a:t>
            </a:r>
          </a:p>
          <a:p>
            <a:pPr eaLnBrk="1" hangingPunct="1">
              <a:spcBef>
                <a:spcPct val="0"/>
              </a:spcBef>
            </a:pPr>
            <a:endParaRPr lang="en-US" dirty="0">
              <a:latin typeface="Calibri"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793DBB39-83AE-5A4F-8DF0-5664549C738F}" type="slidenum">
              <a:rPr lang="en-US" sz="1200"/>
              <a:pPr/>
              <a:t>45</a:t>
            </a:fld>
            <a:endParaRPr lang="en-US" sz="1200"/>
          </a:p>
        </p:txBody>
      </p:sp>
      <p:sp>
        <p:nvSpPr>
          <p:cNvPr id="8909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909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Figure 16-28. </a:t>
            </a:r>
            <a:r>
              <a:rPr lang="en-US" b="1" dirty="0">
                <a:latin typeface="Calibri" charset="0"/>
              </a:rPr>
              <a:t>Neutrino Telescopes </a:t>
            </a:r>
            <a:r>
              <a:rPr lang="en-US" dirty="0">
                <a:latin typeface="Calibri" charset="0"/>
              </a:rPr>
              <a:t>(a) This swimming pool-sized </a:t>
            </a:r>
            <a:r>
              <a:rPr lang="en-US" altLang="ja-JP" dirty="0" smtClean="0">
                <a:latin typeface="Calibri" charset="0"/>
              </a:rPr>
              <a:t>“neutrino telescope” </a:t>
            </a:r>
            <a:r>
              <a:rPr lang="en-US" altLang="ja-JP" dirty="0">
                <a:latin typeface="Calibri" charset="0"/>
              </a:rPr>
              <a:t>is buried beneath a mountain near Tokyo, Japan. Called Super </a:t>
            </a:r>
            <a:r>
              <a:rPr lang="en-US" altLang="ja-JP" dirty="0" err="1">
                <a:latin typeface="Calibri" charset="0"/>
              </a:rPr>
              <a:t>Kamiokande</a:t>
            </a:r>
            <a:r>
              <a:rPr lang="en-US" altLang="ja-JP" dirty="0">
                <a:latin typeface="Calibri" charset="0"/>
              </a:rPr>
              <a:t>, it is filled with 50,000 tons of purified water, and contains 13,000 individual light detectors (some shown here being inspected by technicians in a rubber raft) to sense the telltale signature—a brief burst of light—of a neutrino passing through the apparatus. (b) The Sudbury Neutrino Observatory (SNO), situated 2 km underground in Ontario, Canada. The SNO detector is similar in design to the </a:t>
            </a:r>
            <a:r>
              <a:rPr lang="en-US" altLang="ja-JP" dirty="0" err="1">
                <a:latin typeface="Calibri" charset="0"/>
              </a:rPr>
              <a:t>Kamiokande</a:t>
            </a:r>
            <a:r>
              <a:rPr lang="en-US" altLang="ja-JP" dirty="0">
                <a:latin typeface="Calibri" charset="0"/>
              </a:rPr>
              <a:t> device, but by using </a:t>
            </a:r>
            <a:r>
              <a:rPr lang="en-US" altLang="ja-JP" dirty="0" smtClean="0">
                <a:latin typeface="Calibri" charset="0"/>
              </a:rPr>
              <a:t>“heavy” </a:t>
            </a:r>
            <a:r>
              <a:rPr lang="en-US" altLang="ja-JP" dirty="0">
                <a:latin typeface="Calibri" charset="0"/>
              </a:rPr>
              <a:t>water (with hydrogen replaced by deuterium) instead of ordinary water, and adding 2 tons of salt, it also becomes sensitive to other neutrino types. The device contains 10,000 light-sensitive detectors arranged on the inside of the large sphere shown here. </a:t>
            </a:r>
            <a:r>
              <a:rPr lang="en-US" altLang="ja-JP" i="1" dirty="0">
                <a:latin typeface="Calibri" charset="0"/>
              </a:rPr>
              <a:t>(ICRR, SNO; LBNL)</a:t>
            </a:r>
            <a:endParaRPr lang="en-US" dirty="0">
              <a:latin typeface="Calibri"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635D666-1971-5842-8E06-BC6512151B53}" type="slidenum">
              <a:rPr lang="en-US" sz="1200"/>
              <a:pPr/>
              <a:t>7</a:t>
            </a:fld>
            <a:endParaRPr lang="en-US" sz="1200"/>
          </a:p>
        </p:txBody>
      </p:sp>
      <p:sp>
        <p:nvSpPr>
          <p:cNvPr id="2355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355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Figure 16-2. </a:t>
            </a:r>
            <a:r>
              <a:rPr lang="en-US" b="1" dirty="0">
                <a:latin typeface="Calibri" charset="0"/>
              </a:rPr>
              <a:t>Solar Structure </a:t>
            </a:r>
            <a:r>
              <a:rPr lang="en-US" dirty="0">
                <a:latin typeface="Calibri" charset="0"/>
              </a:rPr>
              <a:t>The main regions of the Sun, not drawn to scale, with some physical dimensions labeled. The photosphere is the visible </a:t>
            </a:r>
            <a:r>
              <a:rPr lang="en-US" altLang="ja-JP" dirty="0" smtClean="0">
                <a:latin typeface="Calibri" charset="0"/>
              </a:rPr>
              <a:t>“surface” </a:t>
            </a:r>
            <a:r>
              <a:rPr lang="en-US" altLang="ja-JP" dirty="0">
                <a:latin typeface="Calibri" charset="0"/>
              </a:rPr>
              <a:t>of the Sun. Below it lie the convection zone, the radiation zone, and the core. Above the photosphere, the solar atmosphere consists of the chromosphere, the transition zone, and the corona.</a:t>
            </a:r>
          </a:p>
          <a:p>
            <a:pPr eaLnBrk="1" hangingPunct="1">
              <a:spcBef>
                <a:spcPct val="0"/>
              </a:spcBef>
            </a:pPr>
            <a:endParaRPr lang="en-US" dirty="0">
              <a:latin typeface="Calibri"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3A137AFA-C3DB-5842-961E-DB1B066C1D66}" type="slidenum">
              <a:rPr lang="en-US" sz="1200"/>
              <a:pPr/>
              <a:t>9</a:t>
            </a:fld>
            <a:endParaRPr lang="en-US" sz="1200"/>
          </a:p>
        </p:txBody>
      </p:sp>
      <p:sp>
        <p:nvSpPr>
          <p:cNvPr id="2662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662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Figure 16-3. </a:t>
            </a:r>
            <a:r>
              <a:rPr lang="en-US" b="1" dirty="0">
                <a:latin typeface="Calibri" charset="0"/>
              </a:rPr>
              <a:t>Solar Luminosity </a:t>
            </a:r>
            <a:r>
              <a:rPr lang="en-US" dirty="0">
                <a:latin typeface="Calibri" charset="0"/>
              </a:rPr>
              <a:t>If we draw an imaginary sphere around the Sun so that the </a:t>
            </a:r>
            <a:r>
              <a:rPr lang="en-US" dirty="0" smtClean="0">
                <a:latin typeface="Calibri" charset="0"/>
              </a:rPr>
              <a:t>sphere</a:t>
            </a:r>
            <a:r>
              <a:rPr lang="en-US" altLang="ja-JP" dirty="0" smtClean="0">
                <a:latin typeface="Calibri" charset="0"/>
              </a:rPr>
              <a:t>’s </a:t>
            </a:r>
            <a:r>
              <a:rPr lang="en-US" altLang="ja-JP" dirty="0">
                <a:latin typeface="Calibri" charset="0"/>
              </a:rPr>
              <a:t>surface passes through </a:t>
            </a:r>
            <a:r>
              <a:rPr lang="en-US" altLang="ja-JP" dirty="0" smtClean="0">
                <a:latin typeface="Calibri" charset="0"/>
              </a:rPr>
              <a:t>Earth’s </a:t>
            </a:r>
            <a:r>
              <a:rPr lang="en-US" altLang="ja-JP" dirty="0">
                <a:latin typeface="Calibri" charset="0"/>
              </a:rPr>
              <a:t>center, then the radius of this imaginary sphere equals 1 AU . The </a:t>
            </a:r>
            <a:r>
              <a:rPr lang="en-US" altLang="ja-JP" dirty="0" smtClean="0">
                <a:latin typeface="Calibri" charset="0"/>
              </a:rPr>
              <a:t>“solar constant” </a:t>
            </a:r>
            <a:r>
              <a:rPr lang="en-US" altLang="ja-JP" dirty="0">
                <a:latin typeface="Calibri" charset="0"/>
              </a:rPr>
              <a:t>equals the power striking a 1-m</a:t>
            </a:r>
            <a:r>
              <a:rPr lang="en-US" altLang="ja-JP" baseline="30000" dirty="0">
                <a:latin typeface="Calibri" charset="0"/>
              </a:rPr>
              <a:t>2</a:t>
            </a:r>
            <a:r>
              <a:rPr lang="en-US" altLang="ja-JP" dirty="0">
                <a:latin typeface="Calibri" charset="0"/>
              </a:rPr>
              <a:t> detector at </a:t>
            </a:r>
            <a:r>
              <a:rPr lang="en-US" altLang="ja-JP" dirty="0" smtClean="0">
                <a:latin typeface="Calibri" charset="0"/>
              </a:rPr>
              <a:t>Earth’s </a:t>
            </a:r>
            <a:r>
              <a:rPr lang="en-US" altLang="ja-JP" dirty="0">
                <a:latin typeface="Calibri" charset="0"/>
              </a:rPr>
              <a:t>distance, as implied in the inset. The </a:t>
            </a:r>
            <a:r>
              <a:rPr lang="en-US" altLang="ja-JP" dirty="0" smtClean="0">
                <a:latin typeface="Calibri" charset="0"/>
              </a:rPr>
              <a:t>Sun’s </a:t>
            </a:r>
            <a:r>
              <a:rPr lang="en-US" altLang="ja-JP" dirty="0">
                <a:latin typeface="Calibri" charset="0"/>
              </a:rPr>
              <a:t>luminosity is then determined by multiplying the </a:t>
            </a:r>
            <a:r>
              <a:rPr lang="en-US" altLang="ja-JP" dirty="0" smtClean="0">
                <a:latin typeface="Calibri" charset="0"/>
              </a:rPr>
              <a:t>sphere’s </a:t>
            </a:r>
            <a:r>
              <a:rPr lang="en-US" altLang="ja-JP" dirty="0">
                <a:latin typeface="Calibri" charset="0"/>
              </a:rPr>
              <a:t>surface area by the solar constant. (</a:t>
            </a:r>
            <a:r>
              <a:rPr lang="en-US" altLang="ja-JP" i="1" dirty="0">
                <a:latin typeface="Calibri" charset="0"/>
              </a:rPr>
              <a:t>NASA</a:t>
            </a:r>
            <a:r>
              <a:rPr lang="en-US" altLang="ja-JP" dirty="0">
                <a:latin typeface="Calibri" charset="0"/>
              </a:rPr>
              <a:t>)</a:t>
            </a:r>
            <a:endParaRPr lang="en-US" dirty="0">
              <a:latin typeface="Calibri"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E217D742-3662-B541-A08A-2B4BDB71DE2F}" type="slidenum">
              <a:rPr lang="en-US" sz="1200"/>
              <a:pPr/>
              <a:t>10</a:t>
            </a:fld>
            <a:endParaRPr lang="en-US" sz="1200"/>
          </a:p>
        </p:txBody>
      </p:sp>
      <p:sp>
        <p:nvSpPr>
          <p:cNvPr id="2867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867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Figure 16-4. </a:t>
            </a:r>
            <a:r>
              <a:rPr lang="en-US" b="1" dirty="0">
                <a:latin typeface="Calibri" charset="0"/>
              </a:rPr>
              <a:t>Stellar Balance </a:t>
            </a:r>
            <a:r>
              <a:rPr lang="en-US" dirty="0">
                <a:latin typeface="Calibri" charset="0"/>
              </a:rPr>
              <a:t>In the interior of a star such as the Sun, the outward pressure of hot gas balances the inward pull of gravity. This is true at every point within the star, guaranteeing its stability.</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E8974EE4-4310-6F45-8901-DA1C5EE0C210}" type="slidenum">
              <a:rPr lang="en-US" sz="1200"/>
              <a:pPr/>
              <a:t>11</a:t>
            </a:fld>
            <a:endParaRPr lang="en-US" sz="1200"/>
          </a:p>
        </p:txBody>
      </p:sp>
      <p:sp>
        <p:nvSpPr>
          <p:cNvPr id="3072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072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Figure 16-5. </a:t>
            </a:r>
            <a:r>
              <a:rPr lang="en-US" b="1" dirty="0">
                <a:latin typeface="Calibri" charset="0"/>
              </a:rPr>
              <a:t>Solar Oscillations </a:t>
            </a:r>
            <a:r>
              <a:rPr lang="en-US" dirty="0">
                <a:latin typeface="Calibri" charset="0"/>
              </a:rPr>
              <a:t>(a) By observing the motion of the solar surface, scientists can determine the wavelengths and the frequencies of the individual waves and deduce information about the </a:t>
            </a:r>
            <a:r>
              <a:rPr lang="en-US" dirty="0" smtClean="0">
                <a:latin typeface="Calibri" charset="0"/>
              </a:rPr>
              <a:t>Sun</a:t>
            </a:r>
            <a:r>
              <a:rPr lang="en-US" altLang="ja-JP" dirty="0" smtClean="0">
                <a:latin typeface="Calibri" charset="0"/>
              </a:rPr>
              <a:t>’s </a:t>
            </a:r>
            <a:r>
              <a:rPr lang="en-US" altLang="ja-JP" dirty="0">
                <a:latin typeface="Calibri" charset="0"/>
              </a:rPr>
              <a:t>complex vibrations. (b) Waves contributing to the observed oscillations can travel deep inside the Sun, providing vital information about the solar interior. </a:t>
            </a:r>
            <a:r>
              <a:rPr lang="en-US" altLang="ja-JP" i="1" dirty="0">
                <a:latin typeface="Calibri" charset="0"/>
              </a:rPr>
              <a:t>(National Solar Observatory)</a:t>
            </a:r>
            <a:endParaRPr lang="en-US" dirty="0">
              <a:latin typeface="Calibri"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6A5F78C7-5AAF-3D48-9502-053F0739D580}" type="slidenum">
              <a:rPr lang="en-US" sz="1200"/>
              <a:pPr/>
              <a:t>12</a:t>
            </a:fld>
            <a:endParaRPr lang="en-US" sz="1200"/>
          </a:p>
        </p:txBody>
      </p:sp>
      <p:sp>
        <p:nvSpPr>
          <p:cNvPr id="3277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277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Figure 16-6. </a:t>
            </a:r>
            <a:r>
              <a:rPr lang="en-US" b="1" dirty="0">
                <a:latin typeface="Calibri" charset="0"/>
              </a:rPr>
              <a:t>Solar Interior </a:t>
            </a:r>
            <a:r>
              <a:rPr lang="en-US" dirty="0">
                <a:latin typeface="Calibri" charset="0"/>
              </a:rPr>
              <a:t>Density and temperature vary greatly inside the Sun. Parts (b) and (c) show the changes in solar density and temperature, relative to the cutaway diagram of the </a:t>
            </a:r>
            <a:r>
              <a:rPr lang="en-US" dirty="0" smtClean="0">
                <a:latin typeface="Calibri" charset="0"/>
              </a:rPr>
              <a:t>Sun</a:t>
            </a:r>
            <a:r>
              <a:rPr lang="en-US" altLang="ja-JP" dirty="0" smtClean="0">
                <a:latin typeface="Calibri" charset="0"/>
              </a:rPr>
              <a:t>’s </a:t>
            </a:r>
            <a:r>
              <a:rPr lang="en-US" altLang="ja-JP" dirty="0">
                <a:latin typeface="Calibri" charset="0"/>
              </a:rPr>
              <a:t>interior (a).</a:t>
            </a:r>
            <a:endParaRPr lang="en-US" dirty="0">
              <a:latin typeface="Calibri"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706D73E4-AD04-D744-864B-7507703F2EFD}" type="slidenum">
              <a:rPr lang="en-US" sz="1200"/>
              <a:pPr/>
              <a:t>13</a:t>
            </a:fld>
            <a:endParaRPr lang="en-US" sz="1200"/>
          </a:p>
        </p:txBody>
      </p:sp>
      <p:sp>
        <p:nvSpPr>
          <p:cNvPr id="3481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481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Figure 16-7. </a:t>
            </a:r>
            <a:r>
              <a:rPr lang="en-US" b="1" dirty="0">
                <a:latin typeface="Calibri" charset="0"/>
              </a:rPr>
              <a:t>Solar Convection </a:t>
            </a:r>
            <a:r>
              <a:rPr lang="en-US" dirty="0">
                <a:latin typeface="Calibri" charset="0"/>
              </a:rPr>
              <a:t>Energy is physically transported in the </a:t>
            </a:r>
            <a:r>
              <a:rPr lang="en-US" dirty="0" smtClean="0">
                <a:latin typeface="Calibri" charset="0"/>
              </a:rPr>
              <a:t>Sun</a:t>
            </a:r>
            <a:r>
              <a:rPr lang="en-US" altLang="ja-JP" dirty="0" smtClean="0">
                <a:latin typeface="Calibri" charset="0"/>
              </a:rPr>
              <a:t>’s </a:t>
            </a:r>
            <a:r>
              <a:rPr lang="en-US" altLang="ja-JP" dirty="0">
                <a:latin typeface="Calibri" charset="0"/>
              </a:rPr>
              <a:t>convection zone, which here is visualized as a boiling, seething sea of gas. As drawn, the convective cell sizes become progressively larger at greater depths. This is a highly simplified diagram; there are many different cell sizes, and they are not so neatly arranged.</a:t>
            </a:r>
            <a:endParaRPr lang="en-US" dirty="0">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tx1"/>
        </a:solidFill>
        <a:effectLst/>
      </p:bgPr>
    </p:bg>
    <p:spTree>
      <p:nvGrpSpPr>
        <p:cNvPr id="1" name=""/>
        <p:cNvGrpSpPr/>
        <p:nvPr/>
      </p:nvGrpSpPr>
      <p:grpSpPr>
        <a:xfrm>
          <a:off x="0" y="0"/>
          <a:ext cx="0" cy="0"/>
          <a:chOff x="0" y="0"/>
          <a:chExt cx="0" cy="0"/>
        </a:xfrm>
      </p:grpSpPr>
      <p:sp>
        <p:nvSpPr>
          <p:cNvPr id="4" name="Text Box 11"/>
          <p:cNvSpPr txBox="1">
            <a:spLocks noChangeArrowheads="1"/>
          </p:cNvSpPr>
          <p:nvPr userDrawn="1"/>
        </p:nvSpPr>
        <p:spPr bwMode="auto">
          <a:xfrm>
            <a:off x="5181600" y="533400"/>
            <a:ext cx="3733800" cy="290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ＭＳ Ｐゴシック" pitchFamily="84" charset="-128"/>
              </a:defRPr>
            </a:lvl1pPr>
            <a:lvl2pPr marL="742950" indent="-285750">
              <a:defRPr sz="2400">
                <a:solidFill>
                  <a:schemeClr val="tx1"/>
                </a:solidFill>
                <a:latin typeface="Arial" charset="0"/>
                <a:ea typeface="ＭＳ Ｐゴシック" pitchFamily="84" charset="-128"/>
              </a:defRPr>
            </a:lvl2pPr>
            <a:lvl3pPr marL="1143000" indent="-228600">
              <a:defRPr sz="2400">
                <a:solidFill>
                  <a:schemeClr val="tx1"/>
                </a:solidFill>
                <a:latin typeface="Arial" charset="0"/>
                <a:ea typeface="ＭＳ Ｐゴシック" pitchFamily="84" charset="-128"/>
              </a:defRPr>
            </a:lvl3pPr>
            <a:lvl4pPr marL="1600200" indent="-228600">
              <a:defRPr sz="2400">
                <a:solidFill>
                  <a:schemeClr val="tx1"/>
                </a:solidFill>
                <a:latin typeface="Arial" charset="0"/>
                <a:ea typeface="ＭＳ Ｐゴシック" pitchFamily="84" charset="-128"/>
              </a:defRPr>
            </a:lvl4pPr>
            <a:lvl5pPr marL="2057400" indent="-228600">
              <a:defRPr sz="2400">
                <a:solidFill>
                  <a:schemeClr val="tx1"/>
                </a:solidFill>
                <a:latin typeface="Arial"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84" charset="-128"/>
              </a:defRPr>
            </a:lvl9pPr>
          </a:lstStyle>
          <a:p>
            <a:pPr algn="ctr" eaLnBrk="1" hangingPunct="1">
              <a:lnSpc>
                <a:spcPct val="150000"/>
              </a:lnSpc>
              <a:spcBef>
                <a:spcPct val="50000"/>
              </a:spcBef>
              <a:defRPr/>
            </a:pPr>
            <a:r>
              <a:rPr lang="en-US" sz="1800" b="1" dirty="0" smtClean="0">
                <a:solidFill>
                  <a:schemeClr val="bg1"/>
                </a:solidFill>
                <a:cs typeface="+mn-cs"/>
              </a:rPr>
              <a:t>Lecture Outlines</a:t>
            </a:r>
          </a:p>
          <a:p>
            <a:pPr algn="ctr" eaLnBrk="1" hangingPunct="1">
              <a:lnSpc>
                <a:spcPct val="150000"/>
              </a:lnSpc>
              <a:spcBef>
                <a:spcPct val="50000"/>
              </a:spcBef>
              <a:defRPr/>
            </a:pPr>
            <a:endParaRPr lang="en-US" b="1" dirty="0" smtClean="0">
              <a:cs typeface="+mn-cs"/>
            </a:endParaRPr>
          </a:p>
          <a:p>
            <a:pPr algn="ctr" eaLnBrk="1" hangingPunct="1">
              <a:spcBef>
                <a:spcPct val="50000"/>
              </a:spcBef>
              <a:defRPr/>
            </a:pPr>
            <a:r>
              <a:rPr lang="en-US" b="1" i="1" dirty="0" smtClean="0">
                <a:solidFill>
                  <a:schemeClr val="folHlink"/>
                </a:solidFill>
                <a:cs typeface="+mn-cs"/>
              </a:rPr>
              <a:t>Astronomy Today </a:t>
            </a:r>
          </a:p>
          <a:p>
            <a:pPr algn="ctr" eaLnBrk="1" hangingPunct="1">
              <a:spcBef>
                <a:spcPct val="50000"/>
              </a:spcBef>
              <a:defRPr/>
            </a:pPr>
            <a:r>
              <a:rPr lang="en-US" b="1" i="1" dirty="0" smtClean="0">
                <a:solidFill>
                  <a:schemeClr val="folHlink"/>
                </a:solidFill>
                <a:cs typeface="+mn-cs"/>
              </a:rPr>
              <a:t>8th Edition</a:t>
            </a:r>
          </a:p>
          <a:p>
            <a:pPr algn="ctr" eaLnBrk="1" hangingPunct="1">
              <a:spcBef>
                <a:spcPct val="50000"/>
              </a:spcBef>
              <a:defRPr/>
            </a:pPr>
            <a:r>
              <a:rPr lang="en-US" dirty="0" smtClean="0">
                <a:solidFill>
                  <a:schemeClr val="bg2"/>
                </a:solidFill>
                <a:cs typeface="+mn-cs"/>
              </a:rPr>
              <a:t>Chaisson/McMillan</a:t>
            </a:r>
          </a:p>
        </p:txBody>
      </p:sp>
      <p:sp>
        <p:nvSpPr>
          <p:cNvPr id="5" name="Rectangle 12"/>
          <p:cNvSpPr>
            <a:spLocks noChangeArrowheads="1"/>
          </p:cNvSpPr>
          <p:nvPr userDrawn="1"/>
        </p:nvSpPr>
        <p:spPr bwMode="auto">
          <a:xfrm>
            <a:off x="3402013" y="6583363"/>
            <a:ext cx="2338387" cy="274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200">
                <a:solidFill>
                  <a:schemeClr val="folHlink"/>
                </a:solidFill>
              </a:rPr>
              <a:t>© 2014 Pearson Education, Inc.</a:t>
            </a:r>
            <a:endParaRPr lang="en-US" sz="1200">
              <a:solidFill>
                <a:srgbClr val="E0631E"/>
              </a:solidFill>
            </a:endParaRPr>
          </a:p>
        </p:txBody>
      </p:sp>
      <p:pic>
        <p:nvPicPr>
          <p:cNvPr id="6" name="Picture 9" descr="CHAI1675_08_main_ecat.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2400" y="228600"/>
            <a:ext cx="4895850" cy="626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685800" y="2286000"/>
            <a:ext cx="7772400" cy="1143000"/>
          </a:xfrm>
        </p:spPr>
        <p:txBody>
          <a:bodyPr/>
          <a:lstStyle>
            <a:lvl1pPr>
              <a:defRPr/>
            </a:lvl1pPr>
          </a:lstStyle>
          <a:p>
            <a:pPr lvl="0"/>
            <a:r>
              <a:rPr lang="en-US" noProof="0" dirty="0" smtClean="0"/>
              <a:t>Click to edit Master title style</a:t>
            </a:r>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
        <p:nvSpPr>
          <p:cNvPr id="7" name="Rectangle 4"/>
          <p:cNvSpPr>
            <a:spLocks noGrp="1" noChangeArrowheads="1"/>
          </p:cNvSpPr>
          <p:nvPr>
            <p:ph type="dt" sz="half" idx="10"/>
          </p:nvPr>
        </p:nvSpPr>
        <p:spPr/>
        <p:txBody>
          <a:bodyPr/>
          <a:lstStyle>
            <a:lvl1pPr>
              <a:defRPr/>
            </a:lvl1pPr>
          </a:lstStyle>
          <a:p>
            <a:pPr>
              <a:defRPr/>
            </a:pPr>
            <a:endParaRPr lang="en-US"/>
          </a:p>
        </p:txBody>
      </p:sp>
      <p:sp>
        <p:nvSpPr>
          <p:cNvPr id="8" name="Rectangle 5"/>
          <p:cNvSpPr>
            <a:spLocks noGrp="1" noChangeArrowheads="1"/>
          </p:cNvSpPr>
          <p:nvPr>
            <p:ph type="ftr" sz="quarter" idx="11"/>
          </p:nvPr>
        </p:nvSpPr>
        <p:spPr/>
        <p:txBody>
          <a:bodyPr/>
          <a:lstStyle>
            <a:lvl1pPr>
              <a:defRPr/>
            </a:lvl1pPr>
          </a:lstStyle>
          <a:p>
            <a:pPr>
              <a:defRPr/>
            </a:pPr>
            <a:endParaRPr lang="en-US"/>
          </a:p>
        </p:txBody>
      </p:sp>
      <p:sp>
        <p:nvSpPr>
          <p:cNvPr id="9" name="Rectangle 6"/>
          <p:cNvSpPr>
            <a:spLocks noGrp="1" noChangeArrowheads="1"/>
          </p:cNvSpPr>
          <p:nvPr>
            <p:ph type="sldNum" sz="quarter" idx="12"/>
          </p:nvPr>
        </p:nvSpPr>
        <p:spPr/>
        <p:txBody>
          <a:bodyPr/>
          <a:lstStyle>
            <a:lvl1pPr>
              <a:defRPr smtClean="0"/>
            </a:lvl1pPr>
          </a:lstStyle>
          <a:p>
            <a:pPr>
              <a:defRPr/>
            </a:pPr>
            <a:fld id="{280D1AAD-EF9E-4146-B244-2AB6BB002D09}" type="slidenum">
              <a:rPr lang="en-US"/>
              <a:pPr>
                <a:defRPr/>
              </a:pPr>
              <a:t>‹#›</a:t>
            </a:fld>
            <a:endParaRPr lang="en-US"/>
          </a:p>
        </p:txBody>
      </p:sp>
    </p:spTree>
    <p:extLst>
      <p:ext uri="{BB962C8B-B14F-4D97-AF65-F5344CB8AC3E}">
        <p14:creationId xmlns:p14="http://schemas.microsoft.com/office/powerpoint/2010/main" val="51226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B6F826D-AEBD-AD44-B6C9-21806B639545}" type="slidenum">
              <a:rPr lang="en-US"/>
              <a:pPr>
                <a:defRPr/>
              </a:pPr>
              <a:t>‹#›</a:t>
            </a:fld>
            <a:endParaRPr lang="en-US"/>
          </a:p>
        </p:txBody>
      </p:sp>
    </p:spTree>
    <p:extLst>
      <p:ext uri="{BB962C8B-B14F-4D97-AF65-F5344CB8AC3E}">
        <p14:creationId xmlns:p14="http://schemas.microsoft.com/office/powerpoint/2010/main" val="102147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C83E874-1AC6-F148-8583-63950965DEF2}" type="slidenum">
              <a:rPr lang="en-US"/>
              <a:pPr>
                <a:defRPr/>
              </a:pPr>
              <a:t>‹#›</a:t>
            </a:fld>
            <a:endParaRPr lang="en-US"/>
          </a:p>
        </p:txBody>
      </p:sp>
    </p:spTree>
    <p:extLst>
      <p:ext uri="{BB962C8B-B14F-4D97-AF65-F5344CB8AC3E}">
        <p14:creationId xmlns:p14="http://schemas.microsoft.com/office/powerpoint/2010/main" val="137549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AF151A8-8E15-244A-8FD5-4A3A93E44AE0}" type="slidenum">
              <a:rPr lang="en-US"/>
              <a:pPr>
                <a:defRPr/>
              </a:pPr>
              <a:t>‹#›</a:t>
            </a:fld>
            <a:endParaRPr lang="en-US"/>
          </a:p>
        </p:txBody>
      </p:sp>
    </p:spTree>
    <p:extLst>
      <p:ext uri="{BB962C8B-B14F-4D97-AF65-F5344CB8AC3E}">
        <p14:creationId xmlns:p14="http://schemas.microsoft.com/office/powerpoint/2010/main" val="6262650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B5DC439-D9C4-4447-A376-2DFFABAF0F6A}" type="slidenum">
              <a:rPr lang="en-US"/>
              <a:pPr>
                <a:defRPr/>
              </a:pPr>
              <a:t>‹#›</a:t>
            </a:fld>
            <a:endParaRPr lang="en-US"/>
          </a:p>
        </p:txBody>
      </p:sp>
    </p:spTree>
    <p:extLst>
      <p:ext uri="{BB962C8B-B14F-4D97-AF65-F5344CB8AC3E}">
        <p14:creationId xmlns:p14="http://schemas.microsoft.com/office/powerpoint/2010/main" val="4405985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E7B014D-4F07-CC46-949B-49ABF8DC1177}" type="slidenum">
              <a:rPr lang="en-US"/>
              <a:pPr>
                <a:defRPr/>
              </a:pPr>
              <a:t>‹#›</a:t>
            </a:fld>
            <a:endParaRPr lang="en-US"/>
          </a:p>
        </p:txBody>
      </p:sp>
    </p:spTree>
    <p:extLst>
      <p:ext uri="{BB962C8B-B14F-4D97-AF65-F5344CB8AC3E}">
        <p14:creationId xmlns:p14="http://schemas.microsoft.com/office/powerpoint/2010/main" val="10409002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5062C0B-7D03-5343-ABCB-FC56E7FD8931}" type="slidenum">
              <a:rPr lang="en-US"/>
              <a:pPr>
                <a:defRPr/>
              </a:pPr>
              <a:t>‹#›</a:t>
            </a:fld>
            <a:endParaRPr lang="en-US"/>
          </a:p>
        </p:txBody>
      </p:sp>
    </p:spTree>
    <p:extLst>
      <p:ext uri="{BB962C8B-B14F-4D97-AF65-F5344CB8AC3E}">
        <p14:creationId xmlns:p14="http://schemas.microsoft.com/office/powerpoint/2010/main" val="2262704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0B5C465-80AA-5D4A-9D9F-CD2CC76644C2}" type="slidenum">
              <a:rPr lang="en-US"/>
              <a:pPr>
                <a:defRPr/>
              </a:pPr>
              <a:t>‹#›</a:t>
            </a:fld>
            <a:endParaRPr lang="en-US"/>
          </a:p>
        </p:txBody>
      </p:sp>
    </p:spTree>
    <p:extLst>
      <p:ext uri="{BB962C8B-B14F-4D97-AF65-F5344CB8AC3E}">
        <p14:creationId xmlns:p14="http://schemas.microsoft.com/office/powerpoint/2010/main" val="4891822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90EB34E-E622-7745-B3E1-A77FE21B77D3}" type="slidenum">
              <a:rPr lang="en-US"/>
              <a:pPr>
                <a:defRPr/>
              </a:pPr>
              <a:t>‹#›</a:t>
            </a:fld>
            <a:endParaRPr lang="en-US"/>
          </a:p>
        </p:txBody>
      </p:sp>
    </p:spTree>
    <p:extLst>
      <p:ext uri="{BB962C8B-B14F-4D97-AF65-F5344CB8AC3E}">
        <p14:creationId xmlns:p14="http://schemas.microsoft.com/office/powerpoint/2010/main" val="3886020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60E5871-B8E2-A145-A688-0300FF9A1873}" type="slidenum">
              <a:rPr lang="en-US"/>
              <a:pPr>
                <a:defRPr/>
              </a:pPr>
              <a:t>‹#›</a:t>
            </a:fld>
            <a:endParaRPr lang="en-US"/>
          </a:p>
        </p:txBody>
      </p:sp>
    </p:spTree>
    <p:extLst>
      <p:ext uri="{BB962C8B-B14F-4D97-AF65-F5344CB8AC3E}">
        <p14:creationId xmlns:p14="http://schemas.microsoft.com/office/powerpoint/2010/main" val="12564483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DFEF2DD-B3FE-5F4E-BE5E-5DECBE732251}" type="slidenum">
              <a:rPr lang="en-US"/>
              <a:pPr>
                <a:defRPr/>
              </a:pPr>
              <a:t>‹#›</a:t>
            </a:fld>
            <a:endParaRPr lang="en-US"/>
          </a:p>
        </p:txBody>
      </p:sp>
    </p:spTree>
    <p:extLst>
      <p:ext uri="{BB962C8B-B14F-4D97-AF65-F5344CB8AC3E}">
        <p14:creationId xmlns:p14="http://schemas.microsoft.com/office/powerpoint/2010/main" val="110502983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ea typeface="ＭＳ Ｐゴシック" pitchFamily="84" charset="-128"/>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ea typeface="ＭＳ Ｐゴシック" pitchFamily="84" charset="-128"/>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smtClean="0"/>
            </a:lvl1pPr>
          </a:lstStyle>
          <a:p>
            <a:pPr>
              <a:defRPr/>
            </a:pPr>
            <a:fld id="{F8E1CE71-B900-7E4F-964A-AEA8AAA08151}" type="slidenum">
              <a:rPr lang="en-US"/>
              <a:pPr>
                <a:defRPr/>
              </a:pPr>
              <a:t>‹#›</a:t>
            </a:fld>
            <a:endParaRPr lang="en-US"/>
          </a:p>
        </p:txBody>
      </p:sp>
      <p:sp>
        <p:nvSpPr>
          <p:cNvPr id="1031" name="Rectangle 8"/>
          <p:cNvSpPr>
            <a:spLocks noChangeArrowheads="1"/>
          </p:cNvSpPr>
          <p:nvPr userDrawn="1"/>
        </p:nvSpPr>
        <p:spPr bwMode="auto">
          <a:xfrm>
            <a:off x="152400" y="6583363"/>
            <a:ext cx="2338388" cy="274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200"/>
              <a:t>© 2014 Pearson Education, Inc.</a:t>
            </a:r>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pitchFamily="84" charset="-128"/>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pitchFamily="84" charset="-128"/>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pitchFamily="84" charset="-128"/>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pitchFamily="84" charset="-128"/>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pitchFamily="84" charset="-128"/>
        </a:defRPr>
      </a:lvl6pPr>
      <a:lvl7pPr marL="914400" algn="ctr" rtl="0" fontAlgn="base">
        <a:spcBef>
          <a:spcPct val="0"/>
        </a:spcBef>
        <a:spcAft>
          <a:spcPct val="0"/>
        </a:spcAft>
        <a:defRPr sz="4400">
          <a:solidFill>
            <a:schemeClr val="tx2"/>
          </a:solidFill>
          <a:latin typeface="Arial" charset="0"/>
          <a:ea typeface="ＭＳ Ｐゴシック" pitchFamily="84" charset="-128"/>
        </a:defRPr>
      </a:lvl7pPr>
      <a:lvl8pPr marL="1371600" algn="ctr" rtl="0" fontAlgn="base">
        <a:spcBef>
          <a:spcPct val="0"/>
        </a:spcBef>
        <a:spcAft>
          <a:spcPct val="0"/>
        </a:spcAft>
        <a:defRPr sz="4400">
          <a:solidFill>
            <a:schemeClr val="tx2"/>
          </a:solidFill>
          <a:latin typeface="Arial" charset="0"/>
          <a:ea typeface="ＭＳ Ｐゴシック" pitchFamily="84" charset="-128"/>
        </a:defRPr>
      </a:lvl8pPr>
      <a:lvl9pPr marL="1828800" algn="ctr" rtl="0" fontAlgn="base">
        <a:spcBef>
          <a:spcPct val="0"/>
        </a:spcBef>
        <a:spcAft>
          <a:spcPct val="0"/>
        </a:spcAft>
        <a:defRPr sz="4400">
          <a:solidFill>
            <a:schemeClr val="tx2"/>
          </a:solidFill>
          <a:latin typeface="Arial" charset="0"/>
          <a:ea typeface="ＭＳ Ｐゴシック"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8.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9.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10.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11.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12.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13.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1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2.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 Id="rId3" Type="http://schemas.openxmlformats.org/officeDocument/2006/relationships/image" Target="../media/image15.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 Id="rId3" Type="http://schemas.openxmlformats.org/officeDocument/2006/relationships/image" Target="../media/image16.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 Id="rId3" Type="http://schemas.openxmlformats.org/officeDocument/2006/relationships/image" Target="../media/image17.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 Id="rId3" Type="http://schemas.openxmlformats.org/officeDocument/2006/relationships/image" Target="../media/image18.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 Id="rId3" Type="http://schemas.openxmlformats.org/officeDocument/2006/relationships/image" Target="../media/image19.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 Id="rId3" Type="http://schemas.openxmlformats.org/officeDocument/2006/relationships/image" Target="../media/image20.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 Id="rId3" Type="http://schemas.openxmlformats.org/officeDocument/2006/relationships/image" Target="../media/image21.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3.xml"/><Relationship Id="rId3" Type="http://schemas.openxmlformats.org/officeDocument/2006/relationships/image" Target="../media/image22.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4.xml"/><Relationship Id="rId3" Type="http://schemas.openxmlformats.org/officeDocument/2006/relationships/image" Target="../media/image23.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5.xml"/><Relationship Id="rId3" Type="http://schemas.openxmlformats.org/officeDocument/2006/relationships/image" Target="../media/image2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6.xml"/><Relationship Id="rId3" Type="http://schemas.openxmlformats.org/officeDocument/2006/relationships/image" Target="../media/image25.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7.xml"/><Relationship Id="rId3" Type="http://schemas.openxmlformats.org/officeDocument/2006/relationships/image" Target="../media/image26.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8.xml"/><Relationship Id="rId3" Type="http://schemas.openxmlformats.org/officeDocument/2006/relationships/image" Target="../media/image27.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9.xml"/><Relationship Id="rId3" Type="http://schemas.openxmlformats.org/officeDocument/2006/relationships/image" Target="../media/image28.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29.jpg"/><Relationship Id="rId4" Type="http://schemas.openxmlformats.org/officeDocument/2006/relationships/image" Target="../media/image30.jpg"/><Relationship Id="rId1" Type="http://schemas.openxmlformats.org/officeDocument/2006/relationships/slideLayout" Target="../slideLayouts/slideLayout6.xml"/><Relationship Id="rId2" Type="http://schemas.openxmlformats.org/officeDocument/2006/relationships/notesSlide" Target="../notesSlides/notesSlide3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074" name="Text Box 7"/>
          <p:cNvSpPr txBox="1">
            <a:spLocks noChangeArrowheads="1"/>
          </p:cNvSpPr>
          <p:nvPr/>
        </p:nvSpPr>
        <p:spPr bwMode="auto">
          <a:xfrm>
            <a:off x="5181600" y="1123158"/>
            <a:ext cx="3733800"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lnSpc>
                <a:spcPct val="150000"/>
              </a:lnSpc>
              <a:spcBef>
                <a:spcPct val="50000"/>
              </a:spcBef>
              <a:defRPr/>
            </a:pPr>
            <a:r>
              <a:rPr lang="en-US" b="1" dirty="0" smtClean="0">
                <a:solidFill>
                  <a:schemeClr val="bg1"/>
                </a:solidFill>
              </a:rPr>
              <a:t>Chapter 16</a:t>
            </a:r>
            <a:endParaRPr lang="en-US" dirty="0" smtClean="0">
              <a:solidFill>
                <a:schemeClr val="bg2"/>
              </a:solidFill>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ext Box 3"/>
          <p:cNvSpPr txBox="1">
            <a:spLocks noChangeArrowheads="1"/>
          </p:cNvSpPr>
          <p:nvPr/>
        </p:nvSpPr>
        <p:spPr bwMode="auto">
          <a:xfrm>
            <a:off x="609600" y="1143000"/>
            <a:ext cx="7924800" cy="1200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t>Mathematical models</a:t>
            </a:r>
            <a:r>
              <a:rPr lang="en-US" dirty="0">
                <a:solidFill>
                  <a:schemeClr val="accent2"/>
                </a:solidFill>
              </a:rPr>
              <a:t>, consistent with observation and physical principles, provide information about the </a:t>
            </a:r>
            <a:r>
              <a:rPr lang="en-US" dirty="0" smtClean="0">
                <a:solidFill>
                  <a:schemeClr val="accent2"/>
                </a:solidFill>
              </a:rPr>
              <a:t>Sun</a:t>
            </a:r>
            <a:r>
              <a:rPr lang="en-US" altLang="ja-JP" dirty="0" smtClean="0">
                <a:solidFill>
                  <a:schemeClr val="accent2"/>
                </a:solidFill>
              </a:rPr>
              <a:t>’s </a:t>
            </a:r>
            <a:r>
              <a:rPr lang="en-US" altLang="ja-JP" dirty="0">
                <a:solidFill>
                  <a:schemeClr val="accent2"/>
                </a:solidFill>
              </a:rPr>
              <a:t>interior</a:t>
            </a:r>
            <a:endParaRPr lang="en-US" dirty="0">
              <a:solidFill>
                <a:schemeClr val="accent2"/>
              </a:solidFill>
            </a:endParaRPr>
          </a:p>
        </p:txBody>
      </p:sp>
      <p:sp>
        <p:nvSpPr>
          <p:cNvPr id="27650" name="Text Box 4"/>
          <p:cNvSpPr txBox="1">
            <a:spLocks noChangeArrowheads="1"/>
          </p:cNvSpPr>
          <p:nvPr/>
        </p:nvSpPr>
        <p:spPr bwMode="auto">
          <a:xfrm>
            <a:off x="585788" y="3352800"/>
            <a:ext cx="33528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solidFill>
                  <a:schemeClr val="accent2"/>
                </a:solidFill>
              </a:rPr>
              <a:t>In </a:t>
            </a:r>
            <a:r>
              <a:rPr lang="en-US"/>
              <a:t>equilibrium</a:t>
            </a:r>
            <a:r>
              <a:rPr lang="en-US">
                <a:solidFill>
                  <a:schemeClr val="accent2"/>
                </a:solidFill>
              </a:rPr>
              <a:t>, inward </a:t>
            </a:r>
            <a:r>
              <a:rPr lang="en-US"/>
              <a:t>gravitational force</a:t>
            </a:r>
            <a:r>
              <a:rPr lang="en-US">
                <a:solidFill>
                  <a:schemeClr val="accent2"/>
                </a:solidFill>
              </a:rPr>
              <a:t> must be balanced by outward </a:t>
            </a:r>
            <a:r>
              <a:rPr lang="en-US"/>
              <a:t>pressure</a:t>
            </a:r>
            <a:endParaRPr lang="en-US">
              <a:solidFill>
                <a:schemeClr val="accent2"/>
              </a:solidFill>
            </a:endParaRPr>
          </a:p>
        </p:txBody>
      </p:sp>
      <p:sp>
        <p:nvSpPr>
          <p:cNvPr id="27651" name="Rectangle 7"/>
          <p:cNvSpPr>
            <a:spLocks noGrp="1" noChangeArrowheads="1"/>
          </p:cNvSpPr>
          <p:nvPr>
            <p:ph type="title"/>
          </p:nvPr>
        </p:nvSpPr>
        <p:spPr>
          <a:xfrm>
            <a:off x="685800" y="-47625"/>
            <a:ext cx="7772400" cy="1066800"/>
          </a:xfrm>
        </p:spPr>
        <p:txBody>
          <a:bodyPr/>
          <a:lstStyle/>
          <a:p>
            <a:pPr eaLnBrk="1" hangingPunct="1"/>
            <a:r>
              <a:rPr lang="en-US">
                <a:latin typeface="Arial" charset="0"/>
                <a:ea typeface="ＭＳ Ｐゴシック" charset="0"/>
              </a:rPr>
              <a:t>16.2 The Solar Interior</a:t>
            </a:r>
          </a:p>
        </p:txBody>
      </p:sp>
      <p:pic>
        <p:nvPicPr>
          <p:cNvPr id="2" name="Picture 1" descr="16_04_Figure.jpg"/>
          <p:cNvPicPr>
            <a:picLocks noChangeAspect="1"/>
          </p:cNvPicPr>
          <p:nvPr/>
        </p:nvPicPr>
        <p:blipFill rotWithShape="1">
          <a:blip r:embed="rId3">
            <a:extLst>
              <a:ext uri="{28A0092B-C50C-407E-A947-70E740481C1C}">
                <a14:useLocalDpi xmlns:a14="http://schemas.microsoft.com/office/drawing/2010/main" val="0"/>
              </a:ext>
            </a:extLst>
          </a:blip>
          <a:srcRect b="3055"/>
          <a:stretch/>
        </p:blipFill>
        <p:spPr>
          <a:xfrm>
            <a:off x="3962400" y="2209800"/>
            <a:ext cx="5069244" cy="434702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ext Box 3"/>
          <p:cNvSpPr txBox="1">
            <a:spLocks noChangeArrowheads="1"/>
          </p:cNvSpPr>
          <p:nvPr/>
        </p:nvSpPr>
        <p:spPr bwMode="auto">
          <a:xfrm>
            <a:off x="650875" y="1143000"/>
            <a:ext cx="781843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t>Doppler shifts</a:t>
            </a:r>
            <a:r>
              <a:rPr lang="en-US">
                <a:solidFill>
                  <a:schemeClr val="accent2"/>
                </a:solidFill>
              </a:rPr>
              <a:t> of solar spectral lines indicate a complex pattern of </a:t>
            </a:r>
            <a:r>
              <a:rPr lang="en-US"/>
              <a:t>vibrations</a:t>
            </a:r>
            <a:endParaRPr lang="en-US">
              <a:solidFill>
                <a:schemeClr val="accent2"/>
              </a:solidFill>
            </a:endParaRPr>
          </a:p>
        </p:txBody>
      </p:sp>
      <p:sp>
        <p:nvSpPr>
          <p:cNvPr id="29698" name="Rectangle 6"/>
          <p:cNvSpPr>
            <a:spLocks noGrp="1" noChangeArrowheads="1"/>
          </p:cNvSpPr>
          <p:nvPr>
            <p:ph type="title"/>
          </p:nvPr>
        </p:nvSpPr>
        <p:spPr>
          <a:xfrm>
            <a:off x="685800" y="-87313"/>
            <a:ext cx="7772400" cy="1143001"/>
          </a:xfrm>
        </p:spPr>
        <p:txBody>
          <a:bodyPr/>
          <a:lstStyle/>
          <a:p>
            <a:pPr eaLnBrk="1" hangingPunct="1"/>
            <a:r>
              <a:rPr lang="en-US">
                <a:latin typeface="Arial" charset="0"/>
                <a:ea typeface="ＭＳ Ｐゴシック" charset="0"/>
              </a:rPr>
              <a:t>16.2 The Solar Interior</a:t>
            </a:r>
          </a:p>
        </p:txBody>
      </p:sp>
      <p:pic>
        <p:nvPicPr>
          <p:cNvPr id="2" name="Picture 1" descr="16_05_Figure_Anno.jpg"/>
          <p:cNvPicPr>
            <a:picLocks noChangeAspect="1"/>
          </p:cNvPicPr>
          <p:nvPr/>
        </p:nvPicPr>
        <p:blipFill rotWithShape="1">
          <a:blip r:embed="rId3">
            <a:extLst>
              <a:ext uri="{28A0092B-C50C-407E-A947-70E740481C1C}">
                <a14:useLocalDpi xmlns:a14="http://schemas.microsoft.com/office/drawing/2010/main" val="0"/>
              </a:ext>
            </a:extLst>
          </a:blip>
          <a:srcRect b="4771"/>
          <a:stretch/>
        </p:blipFill>
        <p:spPr>
          <a:xfrm>
            <a:off x="266700" y="2438400"/>
            <a:ext cx="8601456" cy="3575957"/>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3"/>
          <p:cNvSpPr txBox="1">
            <a:spLocks noChangeArrowheads="1"/>
          </p:cNvSpPr>
          <p:nvPr/>
        </p:nvSpPr>
        <p:spPr bwMode="auto">
          <a:xfrm>
            <a:off x="457200" y="1905000"/>
            <a:ext cx="3962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solidFill>
                  <a:schemeClr val="accent2"/>
                </a:solidFill>
              </a:rPr>
              <a:t>Solar </a:t>
            </a:r>
            <a:r>
              <a:rPr lang="en-US" dirty="0"/>
              <a:t>density</a:t>
            </a:r>
            <a:r>
              <a:rPr lang="en-US" dirty="0">
                <a:solidFill>
                  <a:schemeClr val="accent2"/>
                </a:solidFill>
              </a:rPr>
              <a:t> and </a:t>
            </a:r>
            <a:r>
              <a:rPr lang="en-US" dirty="0"/>
              <a:t>temperature</a:t>
            </a:r>
            <a:r>
              <a:rPr lang="en-US" dirty="0">
                <a:solidFill>
                  <a:schemeClr val="accent2"/>
                </a:solidFill>
              </a:rPr>
              <a:t>, according to the standard solar model</a:t>
            </a:r>
          </a:p>
        </p:txBody>
      </p:sp>
      <p:sp>
        <p:nvSpPr>
          <p:cNvPr id="31746" name="Rectangle 6"/>
          <p:cNvSpPr>
            <a:spLocks noGrp="1" noChangeArrowheads="1"/>
          </p:cNvSpPr>
          <p:nvPr>
            <p:ph type="title"/>
          </p:nvPr>
        </p:nvSpPr>
        <p:spPr>
          <a:xfrm>
            <a:off x="685800" y="-41275"/>
            <a:ext cx="7772400" cy="1066800"/>
          </a:xfrm>
        </p:spPr>
        <p:txBody>
          <a:bodyPr/>
          <a:lstStyle/>
          <a:p>
            <a:pPr eaLnBrk="1" hangingPunct="1"/>
            <a:r>
              <a:rPr lang="en-US">
                <a:latin typeface="Arial" charset="0"/>
                <a:ea typeface="ＭＳ Ｐゴシック" charset="0"/>
              </a:rPr>
              <a:t>16.2 The Solar Interior</a:t>
            </a:r>
          </a:p>
        </p:txBody>
      </p:sp>
      <p:pic>
        <p:nvPicPr>
          <p:cNvPr id="2" name="Picture 1" descr="16_06_Figure.jpg"/>
          <p:cNvPicPr>
            <a:picLocks noChangeAspect="1"/>
          </p:cNvPicPr>
          <p:nvPr/>
        </p:nvPicPr>
        <p:blipFill rotWithShape="1">
          <a:blip r:embed="rId3">
            <a:extLst>
              <a:ext uri="{28A0092B-C50C-407E-A947-70E740481C1C}">
                <a14:useLocalDpi xmlns:a14="http://schemas.microsoft.com/office/drawing/2010/main" val="0"/>
              </a:ext>
            </a:extLst>
          </a:blip>
          <a:srcRect b="3055"/>
          <a:stretch/>
        </p:blipFill>
        <p:spPr>
          <a:xfrm>
            <a:off x="5638800" y="990600"/>
            <a:ext cx="2727128" cy="571862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ext Box 3"/>
          <p:cNvSpPr txBox="1">
            <a:spLocks noChangeArrowheads="1"/>
          </p:cNvSpPr>
          <p:nvPr/>
        </p:nvSpPr>
        <p:spPr bwMode="auto">
          <a:xfrm>
            <a:off x="720725" y="1066800"/>
            <a:ext cx="76962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t>Energy</a:t>
            </a:r>
            <a:r>
              <a:rPr lang="en-US">
                <a:solidFill>
                  <a:schemeClr val="accent2"/>
                </a:solidFill>
              </a:rPr>
              <a:t> transport:</a:t>
            </a:r>
          </a:p>
          <a:p>
            <a:pPr>
              <a:spcBef>
                <a:spcPct val="50000"/>
              </a:spcBef>
            </a:pPr>
            <a:r>
              <a:rPr lang="en-US">
                <a:solidFill>
                  <a:schemeClr val="accent2"/>
                </a:solidFill>
              </a:rPr>
              <a:t>The </a:t>
            </a:r>
            <a:r>
              <a:rPr lang="en-US"/>
              <a:t>radiation zone</a:t>
            </a:r>
            <a:r>
              <a:rPr lang="en-US">
                <a:solidFill>
                  <a:schemeClr val="accent2"/>
                </a:solidFill>
              </a:rPr>
              <a:t> is relatively transparent; the cooler </a:t>
            </a:r>
            <a:r>
              <a:rPr lang="en-US"/>
              <a:t>convection zone</a:t>
            </a:r>
            <a:r>
              <a:rPr lang="en-US">
                <a:solidFill>
                  <a:schemeClr val="accent2"/>
                </a:solidFill>
              </a:rPr>
              <a:t> is opaque</a:t>
            </a:r>
          </a:p>
        </p:txBody>
      </p:sp>
      <p:sp>
        <p:nvSpPr>
          <p:cNvPr id="33794" name="Rectangle 6"/>
          <p:cNvSpPr>
            <a:spLocks noGrp="1" noChangeArrowheads="1"/>
          </p:cNvSpPr>
          <p:nvPr>
            <p:ph type="title"/>
          </p:nvPr>
        </p:nvSpPr>
        <p:spPr>
          <a:xfrm>
            <a:off x="685800" y="-82550"/>
            <a:ext cx="7772400" cy="1143000"/>
          </a:xfrm>
        </p:spPr>
        <p:txBody>
          <a:bodyPr/>
          <a:lstStyle/>
          <a:p>
            <a:pPr eaLnBrk="1" hangingPunct="1"/>
            <a:r>
              <a:rPr lang="en-US">
                <a:latin typeface="Arial" charset="0"/>
                <a:ea typeface="ＭＳ Ｐゴシック" charset="0"/>
              </a:rPr>
              <a:t>16.2 The Solar Interior</a:t>
            </a:r>
          </a:p>
        </p:txBody>
      </p:sp>
      <p:pic>
        <p:nvPicPr>
          <p:cNvPr id="2" name="Picture 1" descr="16_07_Figure.jpg"/>
          <p:cNvPicPr>
            <a:picLocks noChangeAspect="1"/>
          </p:cNvPicPr>
          <p:nvPr/>
        </p:nvPicPr>
        <p:blipFill rotWithShape="1">
          <a:blip r:embed="rId3">
            <a:extLst>
              <a:ext uri="{28A0092B-C50C-407E-A947-70E740481C1C}">
                <a14:useLocalDpi xmlns:a14="http://schemas.microsoft.com/office/drawing/2010/main" val="0"/>
              </a:ext>
            </a:extLst>
          </a:blip>
          <a:srcRect b="5202"/>
          <a:stretch/>
        </p:blipFill>
        <p:spPr>
          <a:xfrm>
            <a:off x="266700" y="2819400"/>
            <a:ext cx="8601456" cy="32766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ext Box 3"/>
          <p:cNvSpPr txBox="1">
            <a:spLocks noChangeArrowheads="1"/>
          </p:cNvSpPr>
          <p:nvPr/>
        </p:nvSpPr>
        <p:spPr bwMode="auto">
          <a:xfrm>
            <a:off x="457200" y="2101850"/>
            <a:ext cx="33528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The visible top layer of the convection zone is </a:t>
            </a:r>
            <a:r>
              <a:rPr lang="en-US"/>
              <a:t>granulated</a:t>
            </a:r>
            <a:r>
              <a:rPr lang="en-US">
                <a:solidFill>
                  <a:schemeClr val="accent2"/>
                </a:solidFill>
              </a:rPr>
              <a:t>, with areas of upwelling material surrounded by areas of sinking material</a:t>
            </a:r>
          </a:p>
        </p:txBody>
      </p:sp>
      <p:sp>
        <p:nvSpPr>
          <p:cNvPr id="35842" name="Rectangle 6"/>
          <p:cNvSpPr>
            <a:spLocks noGrp="1" noChangeArrowheads="1"/>
          </p:cNvSpPr>
          <p:nvPr>
            <p:ph type="title"/>
          </p:nvPr>
        </p:nvSpPr>
        <p:spPr>
          <a:xfrm>
            <a:off x="685800" y="-11113"/>
            <a:ext cx="7772400" cy="990601"/>
          </a:xfrm>
        </p:spPr>
        <p:txBody>
          <a:bodyPr/>
          <a:lstStyle/>
          <a:p>
            <a:pPr eaLnBrk="1" hangingPunct="1"/>
            <a:r>
              <a:rPr lang="en-US">
                <a:latin typeface="Arial" charset="0"/>
                <a:ea typeface="ＭＳ Ｐゴシック" charset="0"/>
              </a:rPr>
              <a:t>16.2 The Solar Interior</a:t>
            </a:r>
          </a:p>
        </p:txBody>
      </p:sp>
      <p:pic>
        <p:nvPicPr>
          <p:cNvPr id="2" name="Picture 1" descr="16_08_Figure_Anno.jpg"/>
          <p:cNvPicPr>
            <a:picLocks noChangeAspect="1"/>
          </p:cNvPicPr>
          <p:nvPr/>
        </p:nvPicPr>
        <p:blipFill rotWithShape="1">
          <a:blip r:embed="rId3">
            <a:extLst>
              <a:ext uri="{28A0092B-C50C-407E-A947-70E740481C1C}">
                <a14:useLocalDpi xmlns:a14="http://schemas.microsoft.com/office/drawing/2010/main" val="0"/>
              </a:ext>
            </a:extLst>
          </a:blip>
          <a:srcRect b="2781"/>
          <a:stretch/>
        </p:blipFill>
        <p:spPr>
          <a:xfrm>
            <a:off x="4267200" y="1219200"/>
            <a:ext cx="4635678" cy="531814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4"/>
          <p:cNvSpPr>
            <a:spLocks noGrp="1" noChangeArrowheads="1"/>
          </p:cNvSpPr>
          <p:nvPr>
            <p:ph type="title"/>
          </p:nvPr>
        </p:nvSpPr>
        <p:spPr>
          <a:xfrm>
            <a:off x="190500" y="9525"/>
            <a:ext cx="8763000" cy="1219200"/>
          </a:xfrm>
        </p:spPr>
        <p:txBody>
          <a:bodyPr/>
          <a:lstStyle/>
          <a:p>
            <a:pPr eaLnBrk="1" hangingPunct="1"/>
            <a:r>
              <a:rPr lang="en-US">
                <a:solidFill>
                  <a:srgbClr val="000000"/>
                </a:solidFill>
                <a:latin typeface="Arial" charset="0"/>
                <a:ea typeface="ＭＳ Ｐゴシック" charset="0"/>
              </a:rPr>
              <a:t>Discovery 16-1: </a:t>
            </a:r>
            <a:br>
              <a:rPr lang="en-US">
                <a:solidFill>
                  <a:srgbClr val="000000"/>
                </a:solidFill>
                <a:latin typeface="Arial" charset="0"/>
                <a:ea typeface="ＭＳ Ｐゴシック" charset="0"/>
              </a:rPr>
            </a:br>
            <a:r>
              <a:rPr lang="en-US">
                <a:solidFill>
                  <a:srgbClr val="000000"/>
                </a:solidFill>
                <a:latin typeface="Arial" charset="0"/>
                <a:ea typeface="ＭＳ Ｐゴシック" charset="0"/>
              </a:rPr>
              <a:t>Eavesdropping on the Sun</a:t>
            </a:r>
          </a:p>
        </p:txBody>
      </p:sp>
      <p:sp>
        <p:nvSpPr>
          <p:cNvPr id="37890" name="Text Box 5"/>
          <p:cNvSpPr txBox="1">
            <a:spLocks noChangeArrowheads="1"/>
          </p:cNvSpPr>
          <p:nvPr/>
        </p:nvSpPr>
        <p:spPr bwMode="auto">
          <a:xfrm>
            <a:off x="152400" y="1366838"/>
            <a:ext cx="4572000" cy="526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i="1" dirty="0">
                <a:solidFill>
                  <a:srgbClr val="333399"/>
                </a:solidFill>
              </a:rPr>
              <a:t>SOHO</a:t>
            </a:r>
            <a:r>
              <a:rPr lang="en-US" dirty="0">
                <a:solidFill>
                  <a:srgbClr val="333399"/>
                </a:solidFill>
              </a:rPr>
              <a:t>: </a:t>
            </a:r>
            <a:r>
              <a:rPr lang="en-US" i="1" dirty="0">
                <a:solidFill>
                  <a:srgbClr val="333399"/>
                </a:solidFill>
              </a:rPr>
              <a:t>Solar and </a:t>
            </a:r>
            <a:r>
              <a:rPr lang="en-US" i="1" dirty="0" err="1">
                <a:solidFill>
                  <a:srgbClr val="333399"/>
                </a:solidFill>
              </a:rPr>
              <a:t>Heliospheric</a:t>
            </a:r>
            <a:r>
              <a:rPr lang="en-US" i="1" dirty="0">
                <a:solidFill>
                  <a:srgbClr val="333399"/>
                </a:solidFill>
              </a:rPr>
              <a:t> Observatory</a:t>
            </a:r>
            <a:r>
              <a:rPr lang="en-US" dirty="0">
                <a:solidFill>
                  <a:srgbClr val="333399"/>
                </a:solidFill>
              </a:rPr>
              <a:t>; orbits at </a:t>
            </a:r>
            <a:r>
              <a:rPr lang="en-US" dirty="0" smtClean="0">
                <a:solidFill>
                  <a:srgbClr val="333399"/>
                </a:solidFill>
              </a:rPr>
              <a:t>Earth</a:t>
            </a:r>
            <a:r>
              <a:rPr lang="en-US" altLang="ja-JP" dirty="0" smtClean="0">
                <a:solidFill>
                  <a:srgbClr val="333399"/>
                </a:solidFill>
              </a:rPr>
              <a:t>’s </a:t>
            </a:r>
            <a:r>
              <a:rPr lang="en-US" altLang="ja-JP" i="1" dirty="0">
                <a:solidFill>
                  <a:srgbClr val="333399"/>
                </a:solidFill>
              </a:rPr>
              <a:t>L</a:t>
            </a:r>
            <a:r>
              <a:rPr lang="en-US" altLang="ja-JP" i="1" baseline="-25000" dirty="0">
                <a:solidFill>
                  <a:srgbClr val="333399"/>
                </a:solidFill>
              </a:rPr>
              <a:t>1</a:t>
            </a:r>
            <a:r>
              <a:rPr lang="en-US" altLang="ja-JP" dirty="0">
                <a:solidFill>
                  <a:srgbClr val="333399"/>
                </a:solidFill>
              </a:rPr>
              <a:t> point, outside its magnetosphere</a:t>
            </a:r>
          </a:p>
          <a:p>
            <a:pPr>
              <a:spcBef>
                <a:spcPct val="50000"/>
              </a:spcBef>
            </a:pPr>
            <a:r>
              <a:rPr lang="en-US" i="1" dirty="0">
                <a:solidFill>
                  <a:srgbClr val="333399"/>
                </a:solidFill>
              </a:rPr>
              <a:t>SDO</a:t>
            </a:r>
            <a:r>
              <a:rPr lang="en-US" dirty="0">
                <a:solidFill>
                  <a:srgbClr val="333399"/>
                </a:solidFill>
              </a:rPr>
              <a:t>: </a:t>
            </a:r>
            <a:r>
              <a:rPr lang="en-US" i="1" dirty="0">
                <a:solidFill>
                  <a:srgbClr val="333399"/>
                </a:solidFill>
              </a:rPr>
              <a:t>Solar Dynamics Observatory</a:t>
            </a:r>
            <a:r>
              <a:rPr lang="en-US" dirty="0">
                <a:solidFill>
                  <a:srgbClr val="333399"/>
                </a:solidFill>
              </a:rPr>
              <a:t>, in geosynchronous orbit, also outside magnetosphere</a:t>
            </a:r>
          </a:p>
          <a:p>
            <a:pPr>
              <a:spcBef>
                <a:spcPct val="50000"/>
              </a:spcBef>
            </a:pPr>
            <a:r>
              <a:rPr lang="en-US" dirty="0">
                <a:solidFill>
                  <a:srgbClr val="333399"/>
                </a:solidFill>
              </a:rPr>
              <a:t>Each carries multiple instruments measuring magnetic field, corona, vibrations, and ultraviolet emissions</a:t>
            </a:r>
          </a:p>
        </p:txBody>
      </p:sp>
      <p:pic>
        <p:nvPicPr>
          <p:cNvPr id="2" name="Picture 1" descr="16_Pg395_UnFigure.jpg"/>
          <p:cNvPicPr>
            <a:picLocks noChangeAspect="1"/>
          </p:cNvPicPr>
          <p:nvPr/>
        </p:nvPicPr>
        <p:blipFill rotWithShape="1">
          <a:blip r:embed="rId3">
            <a:extLst>
              <a:ext uri="{28A0092B-C50C-407E-A947-70E740481C1C}">
                <a14:useLocalDpi xmlns:a14="http://schemas.microsoft.com/office/drawing/2010/main" val="0"/>
              </a:ext>
            </a:extLst>
          </a:blip>
          <a:srcRect b="2873"/>
          <a:stretch/>
        </p:blipFill>
        <p:spPr>
          <a:xfrm>
            <a:off x="4724400" y="1752600"/>
            <a:ext cx="4321266" cy="436150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ext Box 3"/>
          <p:cNvSpPr txBox="1">
            <a:spLocks noChangeArrowheads="1"/>
          </p:cNvSpPr>
          <p:nvPr/>
        </p:nvSpPr>
        <p:spPr bwMode="auto">
          <a:xfrm>
            <a:off x="415925" y="931863"/>
            <a:ext cx="83058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t>Spectral analysis</a:t>
            </a:r>
            <a:r>
              <a:rPr lang="en-US">
                <a:solidFill>
                  <a:schemeClr val="accent2"/>
                </a:solidFill>
              </a:rPr>
              <a:t> can tell us what elements are present, but only in the chromosphere and photosphere of the Sun. This spectrum has lines from 67 different elements.</a:t>
            </a:r>
          </a:p>
        </p:txBody>
      </p:sp>
      <p:sp>
        <p:nvSpPr>
          <p:cNvPr id="39938" name="Rectangle 6"/>
          <p:cNvSpPr>
            <a:spLocks noGrp="1" noChangeArrowheads="1"/>
          </p:cNvSpPr>
          <p:nvPr>
            <p:ph type="title"/>
          </p:nvPr>
        </p:nvSpPr>
        <p:spPr>
          <a:xfrm>
            <a:off x="685800" y="-82550"/>
            <a:ext cx="7772400" cy="1143000"/>
          </a:xfrm>
        </p:spPr>
        <p:txBody>
          <a:bodyPr/>
          <a:lstStyle/>
          <a:p>
            <a:pPr eaLnBrk="1" hangingPunct="1"/>
            <a:r>
              <a:rPr lang="en-US" dirty="0">
                <a:latin typeface="Arial" charset="0"/>
                <a:ea typeface="ＭＳ Ｐゴシック" charset="0"/>
              </a:rPr>
              <a:t>16.3 The </a:t>
            </a:r>
            <a:r>
              <a:rPr lang="en-US" dirty="0" smtClean="0">
                <a:latin typeface="Arial" charset="0"/>
                <a:ea typeface="ＭＳ Ｐゴシック" charset="0"/>
              </a:rPr>
              <a:t>Sun</a:t>
            </a:r>
            <a:r>
              <a:rPr lang="en-US" altLang="ja-JP" dirty="0" smtClean="0">
                <a:latin typeface="Arial" charset="0"/>
                <a:ea typeface="ＭＳ Ｐゴシック" charset="0"/>
              </a:rPr>
              <a:t>’s </a:t>
            </a:r>
            <a:r>
              <a:rPr lang="en-US" altLang="ja-JP" dirty="0">
                <a:latin typeface="Arial" charset="0"/>
                <a:ea typeface="ＭＳ Ｐゴシック" charset="0"/>
              </a:rPr>
              <a:t>Atmosphere</a:t>
            </a:r>
            <a:endParaRPr lang="en-US" dirty="0">
              <a:latin typeface="Arial" charset="0"/>
              <a:ea typeface="ＭＳ Ｐゴシック" charset="0"/>
            </a:endParaRPr>
          </a:p>
        </p:txBody>
      </p:sp>
      <p:pic>
        <p:nvPicPr>
          <p:cNvPr id="2" name="Picture 1" descr="16_09_Figure.jpg"/>
          <p:cNvPicPr>
            <a:picLocks noChangeAspect="1"/>
          </p:cNvPicPr>
          <p:nvPr/>
        </p:nvPicPr>
        <p:blipFill rotWithShape="1">
          <a:blip r:embed="rId3">
            <a:extLst>
              <a:ext uri="{28A0092B-C50C-407E-A947-70E740481C1C}">
                <a14:useLocalDpi xmlns:a14="http://schemas.microsoft.com/office/drawing/2010/main" val="0"/>
              </a:ext>
            </a:extLst>
          </a:blip>
          <a:srcRect b="3055"/>
          <a:stretch/>
        </p:blipFill>
        <p:spPr>
          <a:xfrm>
            <a:off x="1643326" y="2133600"/>
            <a:ext cx="5848204" cy="445055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4"/>
          <p:cNvSpPr>
            <a:spLocks noGrp="1" noChangeArrowheads="1"/>
          </p:cNvSpPr>
          <p:nvPr>
            <p:ph type="title"/>
          </p:nvPr>
        </p:nvSpPr>
        <p:spPr>
          <a:xfrm>
            <a:off x="685800" y="-11113"/>
            <a:ext cx="7772400" cy="990601"/>
          </a:xfrm>
        </p:spPr>
        <p:txBody>
          <a:bodyPr/>
          <a:lstStyle/>
          <a:p>
            <a:pPr eaLnBrk="1" hangingPunct="1"/>
            <a:r>
              <a:rPr lang="en-US" dirty="0">
                <a:latin typeface="Arial" charset="0"/>
                <a:ea typeface="ＭＳ Ｐゴシック" charset="0"/>
              </a:rPr>
              <a:t>16.3 The </a:t>
            </a:r>
            <a:r>
              <a:rPr lang="en-US" dirty="0" smtClean="0">
                <a:latin typeface="Arial" charset="0"/>
                <a:ea typeface="ＭＳ Ｐゴシック" charset="0"/>
              </a:rPr>
              <a:t>Sun</a:t>
            </a:r>
            <a:r>
              <a:rPr lang="en-US" altLang="ja-JP" dirty="0" smtClean="0">
                <a:latin typeface="Arial" charset="0"/>
                <a:ea typeface="ＭＳ Ｐゴシック" charset="0"/>
              </a:rPr>
              <a:t>’s </a:t>
            </a:r>
            <a:r>
              <a:rPr lang="en-US" altLang="ja-JP" dirty="0">
                <a:latin typeface="Arial" charset="0"/>
                <a:ea typeface="ＭＳ Ｐゴシック" charset="0"/>
              </a:rPr>
              <a:t>Atmosphere</a:t>
            </a:r>
            <a:endParaRPr lang="en-US" dirty="0">
              <a:latin typeface="Arial" charset="0"/>
              <a:ea typeface="ＭＳ Ｐゴシック" charset="0"/>
            </a:endParaRPr>
          </a:p>
        </p:txBody>
      </p:sp>
      <p:sp>
        <p:nvSpPr>
          <p:cNvPr id="41986" name="Text Box 5"/>
          <p:cNvSpPr txBox="1">
            <a:spLocks noChangeArrowheads="1"/>
          </p:cNvSpPr>
          <p:nvPr/>
        </p:nvSpPr>
        <p:spPr bwMode="auto">
          <a:xfrm>
            <a:off x="1219200" y="2133600"/>
            <a:ext cx="66294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solidFill>
                  <a:schemeClr val="accent2"/>
                </a:solidFill>
              </a:rPr>
              <a:t>Spectral lines are formed when light is absorbed before escaping from the Sun; this happens when its energy is close to an atomic transition, so it is absorbed.</a:t>
            </a: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ext Box 3"/>
          <p:cNvSpPr txBox="1">
            <a:spLocks noChangeArrowheads="1"/>
          </p:cNvSpPr>
          <p:nvPr/>
        </p:nvSpPr>
        <p:spPr bwMode="auto">
          <a:xfrm>
            <a:off x="381000" y="1138238"/>
            <a:ext cx="7543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The cooler </a:t>
            </a:r>
            <a:r>
              <a:rPr lang="en-US"/>
              <a:t>chromosphere</a:t>
            </a:r>
            <a:r>
              <a:rPr lang="en-US">
                <a:solidFill>
                  <a:schemeClr val="accent2"/>
                </a:solidFill>
              </a:rPr>
              <a:t> is above the </a:t>
            </a:r>
            <a:r>
              <a:rPr lang="en-US"/>
              <a:t>photosphere.</a:t>
            </a:r>
          </a:p>
        </p:txBody>
      </p:sp>
      <p:sp>
        <p:nvSpPr>
          <p:cNvPr id="44034" name="Text Box 6"/>
          <p:cNvSpPr txBox="1">
            <a:spLocks noChangeArrowheads="1"/>
          </p:cNvSpPr>
          <p:nvPr/>
        </p:nvSpPr>
        <p:spPr bwMode="auto">
          <a:xfrm>
            <a:off x="374650" y="2187575"/>
            <a:ext cx="35052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Difficult to see directly, as photosphere is too bright, unless Moon covers photosphere and not chromosphere during </a:t>
            </a:r>
            <a:r>
              <a:rPr lang="en-US"/>
              <a:t>eclipse.</a:t>
            </a:r>
          </a:p>
        </p:txBody>
      </p:sp>
      <p:sp>
        <p:nvSpPr>
          <p:cNvPr id="44035" name="Rectangle 7"/>
          <p:cNvSpPr>
            <a:spLocks noGrp="1" noChangeArrowheads="1"/>
          </p:cNvSpPr>
          <p:nvPr>
            <p:ph type="title"/>
          </p:nvPr>
        </p:nvSpPr>
        <p:spPr>
          <a:xfrm>
            <a:off x="685800" y="-11113"/>
            <a:ext cx="7772400" cy="990601"/>
          </a:xfrm>
        </p:spPr>
        <p:txBody>
          <a:bodyPr/>
          <a:lstStyle/>
          <a:p>
            <a:pPr eaLnBrk="1" hangingPunct="1"/>
            <a:r>
              <a:rPr lang="en-US" dirty="0">
                <a:latin typeface="Arial" charset="0"/>
                <a:ea typeface="ＭＳ Ｐゴシック" charset="0"/>
              </a:rPr>
              <a:t>16.3 The </a:t>
            </a:r>
            <a:r>
              <a:rPr lang="en-US" dirty="0" smtClean="0">
                <a:latin typeface="Arial" charset="0"/>
                <a:ea typeface="ＭＳ Ｐゴシック" charset="0"/>
              </a:rPr>
              <a:t>Sun</a:t>
            </a:r>
            <a:r>
              <a:rPr lang="en-US" altLang="ja-JP" dirty="0" smtClean="0">
                <a:latin typeface="Arial" charset="0"/>
                <a:ea typeface="ＭＳ Ｐゴシック" charset="0"/>
              </a:rPr>
              <a:t>’s </a:t>
            </a:r>
            <a:r>
              <a:rPr lang="en-US" altLang="ja-JP" dirty="0">
                <a:latin typeface="Arial" charset="0"/>
                <a:ea typeface="ＭＳ Ｐゴシック" charset="0"/>
              </a:rPr>
              <a:t>Atmosphere</a:t>
            </a:r>
            <a:endParaRPr lang="en-US" dirty="0">
              <a:latin typeface="Arial" charset="0"/>
              <a:ea typeface="ＭＳ Ｐゴシック" charset="0"/>
            </a:endParaRPr>
          </a:p>
        </p:txBody>
      </p:sp>
      <p:pic>
        <p:nvPicPr>
          <p:cNvPr id="2" name="Picture 1" descr="16_10_Figure.jpg"/>
          <p:cNvPicPr>
            <a:picLocks noChangeAspect="1"/>
          </p:cNvPicPr>
          <p:nvPr/>
        </p:nvPicPr>
        <p:blipFill rotWithShape="1">
          <a:blip r:embed="rId3">
            <a:extLst>
              <a:ext uri="{28A0092B-C50C-407E-A947-70E740481C1C}">
                <a14:useLocalDpi xmlns:a14="http://schemas.microsoft.com/office/drawing/2010/main" val="0"/>
              </a:ext>
            </a:extLst>
          </a:blip>
          <a:srcRect b="2918"/>
          <a:stretch/>
        </p:blipFill>
        <p:spPr>
          <a:xfrm>
            <a:off x="3962400" y="1752600"/>
            <a:ext cx="4853432" cy="491980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ext Box 3"/>
          <p:cNvSpPr txBox="1">
            <a:spLocks noChangeArrowheads="1"/>
          </p:cNvSpPr>
          <p:nvPr/>
        </p:nvSpPr>
        <p:spPr bwMode="auto">
          <a:xfrm>
            <a:off x="949325" y="1062038"/>
            <a:ext cx="7239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Small solar storms in chromosphere emit </a:t>
            </a:r>
            <a:r>
              <a:rPr lang="en-US"/>
              <a:t>spicules</a:t>
            </a:r>
            <a:endParaRPr lang="en-US">
              <a:solidFill>
                <a:schemeClr val="accent2"/>
              </a:solidFill>
            </a:endParaRPr>
          </a:p>
        </p:txBody>
      </p:sp>
      <p:sp>
        <p:nvSpPr>
          <p:cNvPr id="46082" name="Rectangle 6"/>
          <p:cNvSpPr>
            <a:spLocks noGrp="1" noChangeArrowheads="1"/>
          </p:cNvSpPr>
          <p:nvPr>
            <p:ph type="title"/>
          </p:nvPr>
        </p:nvSpPr>
        <p:spPr>
          <a:xfrm>
            <a:off x="685800" y="34925"/>
            <a:ext cx="7772400" cy="914400"/>
          </a:xfrm>
        </p:spPr>
        <p:txBody>
          <a:bodyPr/>
          <a:lstStyle/>
          <a:p>
            <a:pPr eaLnBrk="1" hangingPunct="1"/>
            <a:r>
              <a:rPr lang="en-US" dirty="0">
                <a:latin typeface="Arial" charset="0"/>
                <a:ea typeface="ＭＳ Ｐゴシック" charset="0"/>
              </a:rPr>
              <a:t>16.3 The </a:t>
            </a:r>
            <a:r>
              <a:rPr lang="en-US" dirty="0" smtClean="0">
                <a:latin typeface="Arial" charset="0"/>
                <a:ea typeface="ＭＳ Ｐゴシック" charset="0"/>
              </a:rPr>
              <a:t>Sun</a:t>
            </a:r>
            <a:r>
              <a:rPr lang="en-US" altLang="ja-JP" dirty="0" smtClean="0">
                <a:latin typeface="Arial" charset="0"/>
                <a:ea typeface="ＭＳ Ｐゴシック" charset="0"/>
              </a:rPr>
              <a:t>’s </a:t>
            </a:r>
            <a:r>
              <a:rPr lang="en-US" altLang="ja-JP" dirty="0">
                <a:latin typeface="Arial" charset="0"/>
                <a:ea typeface="ＭＳ Ｐゴシック" charset="0"/>
              </a:rPr>
              <a:t>Atmosphere</a:t>
            </a:r>
            <a:endParaRPr lang="en-US" dirty="0">
              <a:latin typeface="Arial" charset="0"/>
              <a:ea typeface="ＭＳ Ｐゴシック" charset="0"/>
            </a:endParaRPr>
          </a:p>
        </p:txBody>
      </p:sp>
      <p:pic>
        <p:nvPicPr>
          <p:cNvPr id="2" name="Picture 1" descr="16_11_Figure.jpg"/>
          <p:cNvPicPr>
            <a:picLocks noChangeAspect="1"/>
          </p:cNvPicPr>
          <p:nvPr/>
        </p:nvPicPr>
        <p:blipFill rotWithShape="1">
          <a:blip r:embed="rId3">
            <a:extLst>
              <a:ext uri="{28A0092B-C50C-407E-A947-70E740481C1C}">
                <a14:useLocalDpi xmlns:a14="http://schemas.microsoft.com/office/drawing/2010/main" val="0"/>
              </a:ext>
            </a:extLst>
          </a:blip>
          <a:srcRect b="6353"/>
          <a:stretch/>
        </p:blipFill>
        <p:spPr>
          <a:xfrm>
            <a:off x="266700" y="2133600"/>
            <a:ext cx="8601456" cy="28829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p:cNvSpPr>
            <a:spLocks noGrp="1" noChangeArrowheads="1"/>
          </p:cNvSpPr>
          <p:nvPr>
            <p:ph type="title"/>
          </p:nvPr>
        </p:nvSpPr>
        <p:spPr>
          <a:xfrm>
            <a:off x="533400" y="52388"/>
            <a:ext cx="8153400" cy="1524000"/>
          </a:xfrm>
        </p:spPr>
        <p:txBody>
          <a:bodyPr/>
          <a:lstStyle/>
          <a:p>
            <a:pPr eaLnBrk="1" hangingPunct="1"/>
            <a:r>
              <a:rPr lang="en-US" sz="4800" dirty="0">
                <a:latin typeface="Arial" charset="0"/>
                <a:ea typeface="ＭＳ Ｐゴシック" charset="0"/>
              </a:rPr>
              <a:t>Chapter 16</a:t>
            </a:r>
            <a:br>
              <a:rPr lang="en-US" sz="4800" dirty="0">
                <a:latin typeface="Arial" charset="0"/>
                <a:ea typeface="ＭＳ Ｐゴシック" charset="0"/>
              </a:rPr>
            </a:br>
            <a:r>
              <a:rPr lang="en-US" sz="4800" dirty="0">
                <a:latin typeface="Arial" charset="0"/>
                <a:ea typeface="ＭＳ Ｐゴシック" charset="0"/>
              </a:rPr>
              <a:t>The Sun</a:t>
            </a:r>
          </a:p>
        </p:txBody>
      </p:sp>
      <p:pic>
        <p:nvPicPr>
          <p:cNvPr id="2" name="Picture 1" descr="16_00_CO.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7752" y="1600200"/>
            <a:ext cx="3968496" cy="508565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ext Box 3"/>
          <p:cNvSpPr txBox="1">
            <a:spLocks noChangeArrowheads="1"/>
          </p:cNvSpPr>
          <p:nvPr/>
        </p:nvSpPr>
        <p:spPr bwMode="auto">
          <a:xfrm>
            <a:off x="381000" y="958850"/>
            <a:ext cx="83820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t>Solar corona</a:t>
            </a:r>
            <a:r>
              <a:rPr lang="en-US">
                <a:solidFill>
                  <a:schemeClr val="accent2"/>
                </a:solidFill>
              </a:rPr>
              <a:t> can be seen during eclipse if both photosphere and chromosphere are blocked</a:t>
            </a:r>
          </a:p>
        </p:txBody>
      </p:sp>
      <p:sp>
        <p:nvSpPr>
          <p:cNvPr id="48130" name="Rectangle 6"/>
          <p:cNvSpPr>
            <a:spLocks noGrp="1" noChangeArrowheads="1"/>
          </p:cNvSpPr>
          <p:nvPr>
            <p:ph type="title"/>
          </p:nvPr>
        </p:nvSpPr>
        <p:spPr>
          <a:xfrm>
            <a:off x="685800" y="-11113"/>
            <a:ext cx="7772400" cy="990601"/>
          </a:xfrm>
        </p:spPr>
        <p:txBody>
          <a:bodyPr/>
          <a:lstStyle/>
          <a:p>
            <a:pPr eaLnBrk="1" hangingPunct="1"/>
            <a:r>
              <a:rPr lang="en-US" dirty="0">
                <a:latin typeface="Arial" charset="0"/>
                <a:ea typeface="ＭＳ Ｐゴシック" charset="0"/>
              </a:rPr>
              <a:t>16.3 The </a:t>
            </a:r>
            <a:r>
              <a:rPr lang="en-US" dirty="0" smtClean="0">
                <a:latin typeface="Arial" charset="0"/>
                <a:ea typeface="ＭＳ Ｐゴシック" charset="0"/>
              </a:rPr>
              <a:t>Sun</a:t>
            </a:r>
            <a:r>
              <a:rPr lang="en-US" altLang="ja-JP" dirty="0" smtClean="0">
                <a:latin typeface="Arial" charset="0"/>
                <a:ea typeface="ＭＳ Ｐゴシック" charset="0"/>
              </a:rPr>
              <a:t>’s </a:t>
            </a:r>
            <a:r>
              <a:rPr lang="en-US" altLang="ja-JP" dirty="0">
                <a:latin typeface="Arial" charset="0"/>
                <a:ea typeface="ＭＳ Ｐゴシック" charset="0"/>
              </a:rPr>
              <a:t>Atmosphere</a:t>
            </a:r>
            <a:endParaRPr lang="en-US" dirty="0">
              <a:latin typeface="Arial" charset="0"/>
              <a:ea typeface="ＭＳ Ｐゴシック" charset="0"/>
            </a:endParaRPr>
          </a:p>
        </p:txBody>
      </p:sp>
      <p:pic>
        <p:nvPicPr>
          <p:cNvPr id="2" name="Picture 1" descr="16_12_Figure.jpg"/>
          <p:cNvPicPr>
            <a:picLocks noChangeAspect="1"/>
          </p:cNvPicPr>
          <p:nvPr/>
        </p:nvPicPr>
        <p:blipFill rotWithShape="1">
          <a:blip r:embed="rId3">
            <a:extLst>
              <a:ext uri="{28A0092B-C50C-407E-A947-70E740481C1C}">
                <a14:useLocalDpi xmlns:a14="http://schemas.microsoft.com/office/drawing/2010/main" val="0"/>
              </a:ext>
            </a:extLst>
          </a:blip>
          <a:srcRect b="2781"/>
          <a:stretch/>
        </p:blipFill>
        <p:spPr>
          <a:xfrm>
            <a:off x="2188464" y="1828709"/>
            <a:ext cx="4745736" cy="474008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ext Box 3"/>
          <p:cNvSpPr txBox="1">
            <a:spLocks noChangeArrowheads="1"/>
          </p:cNvSpPr>
          <p:nvPr/>
        </p:nvSpPr>
        <p:spPr bwMode="auto">
          <a:xfrm>
            <a:off x="339725" y="1065213"/>
            <a:ext cx="8458200"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Corona is much hotter than layers below it</a:t>
            </a:r>
            <a:r>
              <a:rPr lang="en-US">
                <a:solidFill>
                  <a:schemeClr val="accent2"/>
                </a:solidFill>
                <a:cs typeface="Arial" charset="0"/>
              </a:rPr>
              <a:t>—</a:t>
            </a:r>
            <a:r>
              <a:rPr lang="en-US">
                <a:solidFill>
                  <a:schemeClr val="accent2"/>
                </a:solidFill>
              </a:rPr>
              <a:t> must have a </a:t>
            </a:r>
            <a:r>
              <a:rPr lang="en-US"/>
              <a:t>heat source</a:t>
            </a:r>
            <a:r>
              <a:rPr lang="en-US">
                <a:solidFill>
                  <a:schemeClr val="accent2"/>
                </a:solidFill>
              </a:rPr>
              <a:t>, probably electromagnetic interactions</a:t>
            </a:r>
          </a:p>
        </p:txBody>
      </p:sp>
      <p:sp>
        <p:nvSpPr>
          <p:cNvPr id="50178" name="Rectangle 6"/>
          <p:cNvSpPr>
            <a:spLocks noGrp="1" noChangeArrowheads="1"/>
          </p:cNvSpPr>
          <p:nvPr>
            <p:ph type="title"/>
          </p:nvPr>
        </p:nvSpPr>
        <p:spPr>
          <a:xfrm>
            <a:off x="685800" y="-11113"/>
            <a:ext cx="7772400" cy="990601"/>
          </a:xfrm>
        </p:spPr>
        <p:txBody>
          <a:bodyPr/>
          <a:lstStyle/>
          <a:p>
            <a:pPr eaLnBrk="1" hangingPunct="1"/>
            <a:r>
              <a:rPr lang="en-US" dirty="0">
                <a:latin typeface="Arial" charset="0"/>
                <a:ea typeface="ＭＳ Ｐゴシック" charset="0"/>
              </a:rPr>
              <a:t>16.3 The </a:t>
            </a:r>
            <a:r>
              <a:rPr lang="en-US" dirty="0" smtClean="0">
                <a:latin typeface="Arial" charset="0"/>
                <a:ea typeface="ＭＳ Ｐゴシック" charset="0"/>
              </a:rPr>
              <a:t>Sun</a:t>
            </a:r>
            <a:r>
              <a:rPr lang="en-US" altLang="ja-JP" dirty="0" smtClean="0">
                <a:latin typeface="Arial" charset="0"/>
                <a:ea typeface="ＭＳ Ｐゴシック" charset="0"/>
              </a:rPr>
              <a:t>’s </a:t>
            </a:r>
            <a:r>
              <a:rPr lang="en-US" altLang="ja-JP" dirty="0">
                <a:latin typeface="Arial" charset="0"/>
                <a:ea typeface="ＭＳ Ｐゴシック" charset="0"/>
              </a:rPr>
              <a:t>Atmosphere</a:t>
            </a:r>
            <a:endParaRPr lang="en-US" dirty="0">
              <a:latin typeface="Arial" charset="0"/>
              <a:ea typeface="ＭＳ Ｐゴシック" charset="0"/>
            </a:endParaRPr>
          </a:p>
        </p:txBody>
      </p:sp>
      <p:pic>
        <p:nvPicPr>
          <p:cNvPr id="2" name="Picture 1" descr="16_13_Figure.jpg"/>
          <p:cNvPicPr>
            <a:picLocks noChangeAspect="1"/>
          </p:cNvPicPr>
          <p:nvPr/>
        </p:nvPicPr>
        <p:blipFill rotWithShape="1">
          <a:blip r:embed="rId3">
            <a:extLst>
              <a:ext uri="{28A0092B-C50C-407E-A947-70E740481C1C}">
                <a14:useLocalDpi xmlns:a14="http://schemas.microsoft.com/office/drawing/2010/main" val="0"/>
              </a:ext>
            </a:extLst>
          </a:blip>
          <a:srcRect b="3055"/>
          <a:stretch/>
        </p:blipFill>
        <p:spPr>
          <a:xfrm>
            <a:off x="2047106" y="1965036"/>
            <a:ext cx="5045724" cy="466436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ext Box 3"/>
          <p:cNvSpPr txBox="1">
            <a:spLocks noChangeArrowheads="1"/>
          </p:cNvSpPr>
          <p:nvPr/>
        </p:nvSpPr>
        <p:spPr bwMode="auto">
          <a:xfrm>
            <a:off x="457200" y="2228850"/>
            <a:ext cx="3810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t>Sunspots</a:t>
            </a:r>
            <a:r>
              <a:rPr lang="en-US" dirty="0">
                <a:solidFill>
                  <a:schemeClr val="accent2"/>
                </a:solidFill>
              </a:rPr>
              <a:t>: Appear dark because slightly cooler than surroundings</a:t>
            </a:r>
          </a:p>
        </p:txBody>
      </p:sp>
      <p:sp>
        <p:nvSpPr>
          <p:cNvPr id="52226" name="Rectangle 6"/>
          <p:cNvSpPr>
            <a:spLocks noGrp="1" noChangeArrowheads="1"/>
          </p:cNvSpPr>
          <p:nvPr>
            <p:ph type="title"/>
          </p:nvPr>
        </p:nvSpPr>
        <p:spPr>
          <a:xfrm>
            <a:off x="685800" y="-11113"/>
            <a:ext cx="7772400" cy="990601"/>
          </a:xfrm>
        </p:spPr>
        <p:txBody>
          <a:bodyPr/>
          <a:lstStyle/>
          <a:p>
            <a:pPr eaLnBrk="1" hangingPunct="1"/>
            <a:r>
              <a:rPr lang="en-US">
                <a:latin typeface="Arial" charset="0"/>
                <a:ea typeface="ＭＳ Ｐゴシック" charset="0"/>
              </a:rPr>
              <a:t>16.4 Solar Magnetism</a:t>
            </a:r>
          </a:p>
        </p:txBody>
      </p:sp>
      <p:pic>
        <p:nvPicPr>
          <p:cNvPr id="2" name="Picture 1" descr="16_15_Figure_Anno.jpg"/>
          <p:cNvPicPr>
            <a:picLocks noChangeAspect="1"/>
          </p:cNvPicPr>
          <p:nvPr/>
        </p:nvPicPr>
        <p:blipFill rotWithShape="1">
          <a:blip r:embed="rId3">
            <a:extLst>
              <a:ext uri="{28A0092B-C50C-407E-A947-70E740481C1C}">
                <a14:useLocalDpi xmlns:a14="http://schemas.microsoft.com/office/drawing/2010/main" val="0"/>
              </a:ext>
            </a:extLst>
          </a:blip>
          <a:srcRect b="2781"/>
          <a:stretch/>
        </p:blipFill>
        <p:spPr>
          <a:xfrm>
            <a:off x="3962400" y="1219200"/>
            <a:ext cx="4786248" cy="543197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ext Box 3"/>
          <p:cNvSpPr txBox="1">
            <a:spLocks noChangeArrowheads="1"/>
          </p:cNvSpPr>
          <p:nvPr/>
        </p:nvSpPr>
        <p:spPr bwMode="auto">
          <a:xfrm>
            <a:off x="228600" y="914400"/>
            <a:ext cx="82296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solidFill>
                  <a:schemeClr val="accent2"/>
                </a:solidFill>
              </a:rPr>
              <a:t>Sunspots come and go, typically in a few days.</a:t>
            </a:r>
          </a:p>
          <a:p>
            <a:pPr>
              <a:spcBef>
                <a:spcPct val="50000"/>
              </a:spcBef>
            </a:pPr>
            <a:r>
              <a:rPr lang="en-US" dirty="0">
                <a:solidFill>
                  <a:schemeClr val="accent2"/>
                </a:solidFill>
              </a:rPr>
              <a:t>Sunspots are linked by pairs of </a:t>
            </a:r>
            <a:r>
              <a:rPr lang="en-US" dirty="0"/>
              <a:t>magnetic field lines.</a:t>
            </a:r>
            <a:endParaRPr lang="en-US" dirty="0">
              <a:solidFill>
                <a:schemeClr val="accent2"/>
              </a:solidFill>
            </a:endParaRPr>
          </a:p>
        </p:txBody>
      </p:sp>
      <p:sp>
        <p:nvSpPr>
          <p:cNvPr id="54274" name="Rectangle 6"/>
          <p:cNvSpPr>
            <a:spLocks noGrp="1" noChangeArrowheads="1"/>
          </p:cNvSpPr>
          <p:nvPr>
            <p:ph type="title"/>
          </p:nvPr>
        </p:nvSpPr>
        <p:spPr>
          <a:xfrm>
            <a:off x="685800" y="-87313"/>
            <a:ext cx="7772400" cy="1143001"/>
          </a:xfrm>
        </p:spPr>
        <p:txBody>
          <a:bodyPr/>
          <a:lstStyle/>
          <a:p>
            <a:pPr eaLnBrk="1" hangingPunct="1"/>
            <a:r>
              <a:rPr lang="en-US">
                <a:latin typeface="Arial" charset="0"/>
                <a:ea typeface="ＭＳ Ｐゴシック" charset="0"/>
              </a:rPr>
              <a:t>16.4 Solar Magnetism</a:t>
            </a:r>
          </a:p>
        </p:txBody>
      </p:sp>
      <p:pic>
        <p:nvPicPr>
          <p:cNvPr id="2" name="Picture 1" descr="16_16_Figure_Anno.jpg"/>
          <p:cNvPicPr>
            <a:picLocks noChangeAspect="1"/>
          </p:cNvPicPr>
          <p:nvPr/>
        </p:nvPicPr>
        <p:blipFill rotWithShape="1">
          <a:blip r:embed="rId3">
            <a:extLst>
              <a:ext uri="{28A0092B-C50C-407E-A947-70E740481C1C}">
                <a14:useLocalDpi xmlns:a14="http://schemas.microsoft.com/office/drawing/2010/main" val="0"/>
              </a:ext>
            </a:extLst>
          </a:blip>
          <a:srcRect b="3055"/>
          <a:stretch/>
        </p:blipFill>
        <p:spPr>
          <a:xfrm>
            <a:off x="1524508" y="1927232"/>
            <a:ext cx="6094984" cy="466189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4"/>
          <p:cNvSpPr>
            <a:spLocks noGrp="1" noChangeArrowheads="1"/>
          </p:cNvSpPr>
          <p:nvPr>
            <p:ph type="title"/>
          </p:nvPr>
        </p:nvSpPr>
        <p:spPr>
          <a:xfrm>
            <a:off x="685800" y="-11113"/>
            <a:ext cx="7772400" cy="990601"/>
          </a:xfrm>
        </p:spPr>
        <p:txBody>
          <a:bodyPr/>
          <a:lstStyle/>
          <a:p>
            <a:pPr eaLnBrk="1" hangingPunct="1"/>
            <a:r>
              <a:rPr lang="en-US">
                <a:latin typeface="Arial" charset="0"/>
                <a:ea typeface="ＭＳ Ｐゴシック" charset="0"/>
              </a:rPr>
              <a:t>16.4 Solar Magnetism</a:t>
            </a:r>
          </a:p>
        </p:txBody>
      </p:sp>
      <p:sp>
        <p:nvSpPr>
          <p:cNvPr id="56322" name="Text Box 5"/>
          <p:cNvSpPr txBox="1">
            <a:spLocks noChangeArrowheads="1"/>
          </p:cNvSpPr>
          <p:nvPr/>
        </p:nvSpPr>
        <p:spPr bwMode="auto">
          <a:xfrm>
            <a:off x="796925" y="1090613"/>
            <a:ext cx="7543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solidFill>
                  <a:schemeClr val="accent2"/>
                </a:solidFill>
              </a:rPr>
              <a:t>Sunspots originate when magnetic field lines are distorted by </a:t>
            </a:r>
            <a:r>
              <a:rPr lang="en-US" dirty="0" smtClean="0">
                <a:solidFill>
                  <a:schemeClr val="accent2"/>
                </a:solidFill>
              </a:rPr>
              <a:t>Sun</a:t>
            </a:r>
            <a:r>
              <a:rPr lang="en-US" altLang="ja-JP" dirty="0" smtClean="0">
                <a:solidFill>
                  <a:schemeClr val="accent2"/>
                </a:solidFill>
              </a:rPr>
              <a:t>’s </a:t>
            </a:r>
            <a:r>
              <a:rPr lang="en-US" altLang="ja-JP" dirty="0">
                <a:solidFill>
                  <a:schemeClr val="accent2"/>
                </a:solidFill>
              </a:rPr>
              <a:t>differential rotation</a:t>
            </a:r>
            <a:endParaRPr lang="en-US" dirty="0">
              <a:solidFill>
                <a:schemeClr val="accent2"/>
              </a:solidFill>
            </a:endParaRPr>
          </a:p>
        </p:txBody>
      </p:sp>
      <p:pic>
        <p:nvPicPr>
          <p:cNvPr id="2" name="Picture 1" descr="16_17_Figure_Anno.jpg"/>
          <p:cNvPicPr>
            <a:picLocks noChangeAspect="1"/>
          </p:cNvPicPr>
          <p:nvPr/>
        </p:nvPicPr>
        <p:blipFill rotWithShape="1">
          <a:blip r:embed="rId3">
            <a:extLst>
              <a:ext uri="{28A0092B-C50C-407E-A947-70E740481C1C}">
                <a14:useLocalDpi xmlns:a14="http://schemas.microsoft.com/office/drawing/2010/main" val="0"/>
              </a:ext>
            </a:extLst>
          </a:blip>
          <a:srcRect b="4343"/>
          <a:stretch/>
        </p:blipFill>
        <p:spPr>
          <a:xfrm>
            <a:off x="266700" y="2209800"/>
            <a:ext cx="8601456" cy="397691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ext Box 3"/>
          <p:cNvSpPr txBox="1">
            <a:spLocks noChangeArrowheads="1"/>
          </p:cNvSpPr>
          <p:nvPr/>
        </p:nvSpPr>
        <p:spPr bwMode="auto">
          <a:xfrm>
            <a:off x="533400" y="1136650"/>
            <a:ext cx="8077200"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The Sun has an 11-year </a:t>
            </a:r>
            <a:r>
              <a:rPr lang="en-US"/>
              <a:t>sunspot cycle</a:t>
            </a:r>
            <a:r>
              <a:rPr lang="en-US">
                <a:solidFill>
                  <a:schemeClr val="accent2"/>
                </a:solidFill>
              </a:rPr>
              <a:t>, during which sunspot numbers rise, fall, and then rise again</a:t>
            </a:r>
          </a:p>
        </p:txBody>
      </p:sp>
      <p:sp>
        <p:nvSpPr>
          <p:cNvPr id="58370" name="Text Box 4"/>
          <p:cNvSpPr txBox="1">
            <a:spLocks noChangeArrowheads="1"/>
          </p:cNvSpPr>
          <p:nvPr/>
        </p:nvSpPr>
        <p:spPr bwMode="auto">
          <a:xfrm>
            <a:off x="4022725" y="5094288"/>
            <a:ext cx="1841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endParaRPr lang="en-US"/>
          </a:p>
        </p:txBody>
      </p:sp>
      <p:sp>
        <p:nvSpPr>
          <p:cNvPr id="58371" name="Rectangle 7"/>
          <p:cNvSpPr>
            <a:spLocks noGrp="1" noChangeArrowheads="1"/>
          </p:cNvSpPr>
          <p:nvPr>
            <p:ph type="title"/>
          </p:nvPr>
        </p:nvSpPr>
        <p:spPr>
          <a:xfrm>
            <a:off x="685800" y="34925"/>
            <a:ext cx="7772400" cy="914400"/>
          </a:xfrm>
        </p:spPr>
        <p:txBody>
          <a:bodyPr/>
          <a:lstStyle/>
          <a:p>
            <a:pPr eaLnBrk="1" hangingPunct="1"/>
            <a:r>
              <a:rPr lang="en-US">
                <a:latin typeface="Arial" charset="0"/>
                <a:ea typeface="ＭＳ Ｐゴシック" charset="0"/>
              </a:rPr>
              <a:t>16.4 Solar Magnetism</a:t>
            </a:r>
          </a:p>
        </p:txBody>
      </p:sp>
      <p:pic>
        <p:nvPicPr>
          <p:cNvPr id="2" name="Picture 1" descr="16_19_Figure_Anno.jpg"/>
          <p:cNvPicPr>
            <a:picLocks noChangeAspect="1"/>
          </p:cNvPicPr>
          <p:nvPr/>
        </p:nvPicPr>
        <p:blipFill rotWithShape="1">
          <a:blip r:embed="rId3">
            <a:extLst>
              <a:ext uri="{28A0092B-C50C-407E-A947-70E740481C1C}">
                <a14:useLocalDpi xmlns:a14="http://schemas.microsoft.com/office/drawing/2010/main" val="0"/>
              </a:ext>
            </a:extLst>
          </a:blip>
          <a:srcRect b="3682"/>
          <a:stretch/>
        </p:blipFill>
        <p:spPr>
          <a:xfrm>
            <a:off x="905256" y="2057400"/>
            <a:ext cx="7324344" cy="4464782"/>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ext Box 3"/>
          <p:cNvSpPr txBox="1">
            <a:spLocks noChangeArrowheads="1"/>
          </p:cNvSpPr>
          <p:nvPr/>
        </p:nvSpPr>
        <p:spPr bwMode="auto">
          <a:xfrm>
            <a:off x="342900" y="973138"/>
            <a:ext cx="8458200" cy="201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This is really a 22-year cycle, because the spots switch </a:t>
            </a:r>
            <a:r>
              <a:rPr lang="en-US"/>
              <a:t>polarities</a:t>
            </a:r>
            <a:r>
              <a:rPr lang="en-US">
                <a:solidFill>
                  <a:schemeClr val="accent2"/>
                </a:solidFill>
              </a:rPr>
              <a:t> between the northern and southern hemispheres every 11 years</a:t>
            </a:r>
          </a:p>
          <a:p>
            <a:pPr>
              <a:spcBef>
                <a:spcPct val="50000"/>
              </a:spcBef>
            </a:pPr>
            <a:r>
              <a:rPr lang="en-US"/>
              <a:t>Maunder minimum</a:t>
            </a:r>
            <a:r>
              <a:rPr lang="en-US">
                <a:solidFill>
                  <a:schemeClr val="accent2"/>
                </a:solidFill>
              </a:rPr>
              <a:t>: few, if any, sunspots</a:t>
            </a:r>
          </a:p>
        </p:txBody>
      </p:sp>
      <p:sp>
        <p:nvSpPr>
          <p:cNvPr id="60418" name="Rectangle 7"/>
          <p:cNvSpPr>
            <a:spLocks noGrp="1" noChangeArrowheads="1"/>
          </p:cNvSpPr>
          <p:nvPr>
            <p:ph type="title"/>
          </p:nvPr>
        </p:nvSpPr>
        <p:spPr>
          <a:xfrm>
            <a:off x="685800" y="-11113"/>
            <a:ext cx="7772400" cy="990601"/>
          </a:xfrm>
        </p:spPr>
        <p:txBody>
          <a:bodyPr/>
          <a:lstStyle/>
          <a:p>
            <a:pPr eaLnBrk="1" hangingPunct="1"/>
            <a:r>
              <a:rPr lang="en-US">
                <a:latin typeface="Arial" charset="0"/>
                <a:ea typeface="ＭＳ Ｐゴシック" charset="0"/>
              </a:rPr>
              <a:t>16.4 Solar Magnetism</a:t>
            </a:r>
          </a:p>
        </p:txBody>
      </p:sp>
      <p:pic>
        <p:nvPicPr>
          <p:cNvPr id="2" name="Picture 1" descr="16_20_Figure.jpg"/>
          <p:cNvPicPr>
            <a:picLocks noChangeAspect="1"/>
          </p:cNvPicPr>
          <p:nvPr/>
        </p:nvPicPr>
        <p:blipFill rotWithShape="1">
          <a:blip r:embed="rId3">
            <a:extLst>
              <a:ext uri="{28A0092B-C50C-407E-A947-70E740481C1C}">
                <a14:useLocalDpi xmlns:a14="http://schemas.microsoft.com/office/drawing/2010/main" val="0"/>
              </a:ext>
            </a:extLst>
          </a:blip>
          <a:srcRect b="4121"/>
          <a:stretch/>
        </p:blipFill>
        <p:spPr>
          <a:xfrm>
            <a:off x="1053413" y="2819400"/>
            <a:ext cx="7037174" cy="373458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ext Box 3"/>
          <p:cNvSpPr txBox="1">
            <a:spLocks noChangeArrowheads="1"/>
          </p:cNvSpPr>
          <p:nvPr/>
        </p:nvSpPr>
        <p:spPr bwMode="auto">
          <a:xfrm>
            <a:off x="457200" y="1803400"/>
            <a:ext cx="4267200" cy="212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solidFill>
                  <a:schemeClr val="accent2"/>
                </a:solidFill>
              </a:rPr>
              <a:t>Areas around sunspots are active; large </a:t>
            </a:r>
            <a:r>
              <a:rPr lang="en-US" dirty="0"/>
              <a:t>eruptions</a:t>
            </a:r>
            <a:r>
              <a:rPr lang="en-US" dirty="0">
                <a:solidFill>
                  <a:schemeClr val="accent2"/>
                </a:solidFill>
              </a:rPr>
              <a:t> may occur in photosphere</a:t>
            </a:r>
          </a:p>
          <a:p>
            <a:pPr>
              <a:spcBef>
                <a:spcPct val="50000"/>
              </a:spcBef>
            </a:pPr>
            <a:r>
              <a:rPr lang="en-US" dirty="0"/>
              <a:t>Solar prominence</a:t>
            </a:r>
            <a:r>
              <a:rPr lang="en-US" dirty="0">
                <a:solidFill>
                  <a:schemeClr val="accent2"/>
                </a:solidFill>
              </a:rPr>
              <a:t> is large sheet of ejected gas</a:t>
            </a:r>
          </a:p>
        </p:txBody>
      </p:sp>
      <p:sp>
        <p:nvSpPr>
          <p:cNvPr id="62466" name="Rectangle 5"/>
          <p:cNvSpPr>
            <a:spLocks noGrp="1" noChangeArrowheads="1"/>
          </p:cNvSpPr>
          <p:nvPr>
            <p:ph type="title"/>
          </p:nvPr>
        </p:nvSpPr>
        <p:spPr>
          <a:xfrm>
            <a:off x="685800" y="-11113"/>
            <a:ext cx="7772400" cy="990601"/>
          </a:xfrm>
        </p:spPr>
        <p:txBody>
          <a:bodyPr/>
          <a:lstStyle/>
          <a:p>
            <a:pPr eaLnBrk="1" hangingPunct="1"/>
            <a:r>
              <a:rPr lang="en-US">
                <a:latin typeface="Arial" charset="0"/>
                <a:ea typeface="ＭＳ Ｐゴシック" charset="0"/>
              </a:rPr>
              <a:t>16.5 The Active Sun</a:t>
            </a:r>
          </a:p>
        </p:txBody>
      </p:sp>
      <p:pic>
        <p:nvPicPr>
          <p:cNvPr id="2" name="Picture 1" descr="16_21_Figure.jpg"/>
          <p:cNvPicPr>
            <a:picLocks noChangeAspect="1"/>
          </p:cNvPicPr>
          <p:nvPr/>
        </p:nvPicPr>
        <p:blipFill rotWithShape="1">
          <a:blip r:embed="rId3">
            <a:extLst>
              <a:ext uri="{28A0092B-C50C-407E-A947-70E740481C1C}">
                <a14:useLocalDpi xmlns:a14="http://schemas.microsoft.com/office/drawing/2010/main" val="0"/>
              </a:ext>
            </a:extLst>
          </a:blip>
          <a:srcRect b="2918"/>
          <a:stretch/>
        </p:blipFill>
        <p:spPr>
          <a:xfrm>
            <a:off x="5257800" y="965200"/>
            <a:ext cx="3089662" cy="58801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ext Box 3"/>
          <p:cNvSpPr txBox="1">
            <a:spLocks noChangeArrowheads="1"/>
          </p:cNvSpPr>
          <p:nvPr/>
        </p:nvSpPr>
        <p:spPr bwMode="auto">
          <a:xfrm>
            <a:off x="485775" y="1042988"/>
            <a:ext cx="8153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t>Solar flare</a:t>
            </a:r>
            <a:r>
              <a:rPr lang="en-US" dirty="0">
                <a:solidFill>
                  <a:schemeClr val="accent2"/>
                </a:solidFill>
              </a:rPr>
              <a:t> is a large </a:t>
            </a:r>
            <a:r>
              <a:rPr lang="en-US" dirty="0"/>
              <a:t>explosion</a:t>
            </a:r>
            <a:r>
              <a:rPr lang="en-US" dirty="0">
                <a:solidFill>
                  <a:schemeClr val="accent2"/>
                </a:solidFill>
              </a:rPr>
              <a:t> on </a:t>
            </a:r>
            <a:r>
              <a:rPr lang="en-US" dirty="0" smtClean="0">
                <a:solidFill>
                  <a:schemeClr val="accent2"/>
                </a:solidFill>
              </a:rPr>
              <a:t>Sun</a:t>
            </a:r>
            <a:r>
              <a:rPr lang="en-US" altLang="ja-JP" dirty="0" smtClean="0">
                <a:solidFill>
                  <a:schemeClr val="accent2"/>
                </a:solidFill>
              </a:rPr>
              <a:t>’s </a:t>
            </a:r>
            <a:r>
              <a:rPr lang="en-US" altLang="ja-JP" dirty="0">
                <a:solidFill>
                  <a:schemeClr val="accent2"/>
                </a:solidFill>
              </a:rPr>
              <a:t>surface, emitting a similar amount of energy to a prominence, but in seconds or minutes rather than days or weeks</a:t>
            </a:r>
            <a:endParaRPr lang="en-US" dirty="0">
              <a:solidFill>
                <a:schemeClr val="accent2"/>
              </a:solidFill>
            </a:endParaRPr>
          </a:p>
        </p:txBody>
      </p:sp>
      <p:sp>
        <p:nvSpPr>
          <p:cNvPr id="64514" name="Rectangle 5"/>
          <p:cNvSpPr>
            <a:spLocks noGrp="1" noChangeArrowheads="1"/>
          </p:cNvSpPr>
          <p:nvPr>
            <p:ph type="title"/>
          </p:nvPr>
        </p:nvSpPr>
        <p:spPr>
          <a:xfrm>
            <a:off x="685800" y="-11113"/>
            <a:ext cx="7772400" cy="990601"/>
          </a:xfrm>
        </p:spPr>
        <p:txBody>
          <a:bodyPr/>
          <a:lstStyle/>
          <a:p>
            <a:pPr eaLnBrk="1" hangingPunct="1"/>
            <a:r>
              <a:rPr lang="en-US">
                <a:latin typeface="Arial" charset="0"/>
                <a:ea typeface="ＭＳ Ｐゴシック" charset="0"/>
              </a:rPr>
              <a:t>16.5 The Active Sun</a:t>
            </a:r>
          </a:p>
        </p:txBody>
      </p:sp>
      <p:pic>
        <p:nvPicPr>
          <p:cNvPr id="2" name="Picture 1" descr="16_22_Figure.jpg"/>
          <p:cNvPicPr>
            <a:picLocks noChangeAspect="1"/>
          </p:cNvPicPr>
          <p:nvPr/>
        </p:nvPicPr>
        <p:blipFill rotWithShape="1">
          <a:blip r:embed="rId3">
            <a:extLst>
              <a:ext uri="{28A0092B-C50C-407E-A947-70E740481C1C}">
                <a14:useLocalDpi xmlns:a14="http://schemas.microsoft.com/office/drawing/2010/main" val="0"/>
              </a:ext>
            </a:extLst>
          </a:blip>
          <a:srcRect b="2781"/>
          <a:stretch/>
        </p:blipFill>
        <p:spPr>
          <a:xfrm>
            <a:off x="2506980" y="2286000"/>
            <a:ext cx="4130040" cy="443502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4"/>
          <p:cNvSpPr>
            <a:spLocks noGrp="1" noChangeArrowheads="1"/>
          </p:cNvSpPr>
          <p:nvPr>
            <p:ph type="title"/>
          </p:nvPr>
        </p:nvSpPr>
        <p:spPr>
          <a:xfrm>
            <a:off x="685800" y="-11113"/>
            <a:ext cx="7772400" cy="990601"/>
          </a:xfrm>
        </p:spPr>
        <p:txBody>
          <a:bodyPr/>
          <a:lstStyle/>
          <a:p>
            <a:pPr eaLnBrk="1" hangingPunct="1"/>
            <a:r>
              <a:rPr lang="en-US">
                <a:latin typeface="Arial" charset="0"/>
                <a:ea typeface="ＭＳ Ｐゴシック" charset="0"/>
              </a:rPr>
              <a:t>16.5 The Active Sun</a:t>
            </a:r>
          </a:p>
        </p:txBody>
      </p:sp>
      <p:sp>
        <p:nvSpPr>
          <p:cNvPr id="66562" name="Text Box 5"/>
          <p:cNvSpPr txBox="1">
            <a:spLocks noChangeArrowheads="1"/>
          </p:cNvSpPr>
          <p:nvPr/>
        </p:nvSpPr>
        <p:spPr bwMode="auto">
          <a:xfrm>
            <a:off x="885825" y="1244600"/>
            <a:ext cx="73675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solidFill>
                  <a:schemeClr val="accent2"/>
                </a:solidFill>
              </a:rPr>
              <a:t>Coronal mass ejection occurs when a large </a:t>
            </a:r>
            <a:r>
              <a:rPr lang="en-US" altLang="ja-JP" dirty="0" smtClean="0">
                <a:solidFill>
                  <a:schemeClr val="accent2"/>
                </a:solidFill>
              </a:rPr>
              <a:t>“bubble” </a:t>
            </a:r>
            <a:r>
              <a:rPr lang="en-US" altLang="ja-JP" dirty="0">
                <a:solidFill>
                  <a:schemeClr val="accent2"/>
                </a:solidFill>
              </a:rPr>
              <a:t>detaches from the Sun and escapes into space</a:t>
            </a:r>
            <a:endParaRPr lang="en-US" dirty="0">
              <a:solidFill>
                <a:schemeClr val="accent2"/>
              </a:solidFill>
            </a:endParaRPr>
          </a:p>
        </p:txBody>
      </p:sp>
      <p:pic>
        <p:nvPicPr>
          <p:cNvPr id="2" name="Picture 1" descr="16_23_Figure_Anno.jpg"/>
          <p:cNvPicPr>
            <a:picLocks noChangeAspect="1"/>
          </p:cNvPicPr>
          <p:nvPr/>
        </p:nvPicPr>
        <p:blipFill rotWithShape="1">
          <a:blip r:embed="rId3">
            <a:extLst>
              <a:ext uri="{28A0092B-C50C-407E-A947-70E740481C1C}">
                <a14:useLocalDpi xmlns:a14="http://schemas.microsoft.com/office/drawing/2010/main" val="0"/>
              </a:ext>
            </a:extLst>
          </a:blip>
          <a:srcRect b="2781"/>
          <a:stretch/>
        </p:blipFill>
        <p:spPr>
          <a:xfrm>
            <a:off x="1969008" y="2057400"/>
            <a:ext cx="5205984" cy="450988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 Box 3"/>
          <p:cNvSpPr txBox="1">
            <a:spLocks noChangeArrowheads="1"/>
          </p:cNvSpPr>
          <p:nvPr/>
        </p:nvSpPr>
        <p:spPr bwMode="auto">
          <a:xfrm>
            <a:off x="762000" y="1338263"/>
            <a:ext cx="7620000"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solidFill>
                  <a:schemeClr val="accent2"/>
                </a:solidFill>
              </a:rPr>
              <a:t>16.1</a:t>
            </a:r>
            <a:r>
              <a:rPr lang="en-US" dirty="0"/>
              <a:t>	Physical Properties of the Sun</a:t>
            </a:r>
          </a:p>
          <a:p>
            <a:pPr>
              <a:spcBef>
                <a:spcPct val="50000"/>
              </a:spcBef>
            </a:pPr>
            <a:r>
              <a:rPr lang="en-US" dirty="0">
                <a:solidFill>
                  <a:schemeClr val="accent2"/>
                </a:solidFill>
              </a:rPr>
              <a:t>16.2</a:t>
            </a:r>
            <a:r>
              <a:rPr lang="en-US" dirty="0"/>
              <a:t>	The Solar Interior</a:t>
            </a:r>
          </a:p>
          <a:p>
            <a:pPr>
              <a:spcBef>
                <a:spcPct val="50000"/>
              </a:spcBef>
            </a:pPr>
            <a:r>
              <a:rPr lang="en-US" dirty="0">
                <a:solidFill>
                  <a:srgbClr val="333399"/>
                </a:solidFill>
              </a:rPr>
              <a:t>Discovery 16.1 </a:t>
            </a:r>
            <a:r>
              <a:rPr lang="en-US" dirty="0">
                <a:solidFill>
                  <a:srgbClr val="000000"/>
                </a:solidFill>
              </a:rPr>
              <a:t>Eavesdropping on the Sun</a:t>
            </a:r>
          </a:p>
          <a:p>
            <a:pPr>
              <a:spcBef>
                <a:spcPct val="50000"/>
              </a:spcBef>
            </a:pPr>
            <a:r>
              <a:rPr lang="en-US" dirty="0">
                <a:solidFill>
                  <a:schemeClr val="accent2"/>
                </a:solidFill>
              </a:rPr>
              <a:t>16.3</a:t>
            </a:r>
            <a:r>
              <a:rPr lang="en-US" dirty="0"/>
              <a:t>	The </a:t>
            </a:r>
            <a:r>
              <a:rPr lang="en-US" dirty="0" smtClean="0"/>
              <a:t>Sun</a:t>
            </a:r>
            <a:r>
              <a:rPr lang="en-US" altLang="ja-JP" dirty="0" smtClean="0"/>
              <a:t>’s </a:t>
            </a:r>
            <a:r>
              <a:rPr lang="en-US" altLang="ja-JP" dirty="0"/>
              <a:t>Atmosphere</a:t>
            </a:r>
          </a:p>
          <a:p>
            <a:pPr>
              <a:spcBef>
                <a:spcPct val="50000"/>
              </a:spcBef>
            </a:pPr>
            <a:r>
              <a:rPr lang="en-US" dirty="0">
                <a:solidFill>
                  <a:schemeClr val="accent2"/>
                </a:solidFill>
              </a:rPr>
              <a:t>16.4</a:t>
            </a:r>
            <a:r>
              <a:rPr lang="en-US" dirty="0"/>
              <a:t>	Solar Magnetism</a:t>
            </a:r>
          </a:p>
          <a:p>
            <a:pPr>
              <a:spcBef>
                <a:spcPct val="50000"/>
              </a:spcBef>
            </a:pPr>
            <a:r>
              <a:rPr lang="en-US" dirty="0">
                <a:solidFill>
                  <a:schemeClr val="accent2"/>
                </a:solidFill>
              </a:rPr>
              <a:t>16.5</a:t>
            </a:r>
            <a:r>
              <a:rPr lang="en-US" dirty="0"/>
              <a:t>	The Active Sun</a:t>
            </a:r>
          </a:p>
          <a:p>
            <a:pPr>
              <a:spcBef>
                <a:spcPct val="50000"/>
              </a:spcBef>
            </a:pPr>
            <a:r>
              <a:rPr lang="en-US" dirty="0" smtClean="0">
                <a:solidFill>
                  <a:srgbClr val="333399"/>
                </a:solidFill>
              </a:rPr>
              <a:t>Discovery 16.2 </a:t>
            </a:r>
            <a:r>
              <a:rPr lang="en-US" dirty="0" smtClean="0">
                <a:solidFill>
                  <a:srgbClr val="000000"/>
                </a:solidFill>
              </a:rPr>
              <a:t>Solar</a:t>
            </a:r>
            <a:r>
              <a:rPr lang="en-US" dirty="0">
                <a:solidFill>
                  <a:srgbClr val="000000"/>
                </a:solidFill>
                <a:latin typeface="Arial Unicode MS" charset="0"/>
                <a:cs typeface="Arial Unicode MS" charset="0"/>
              </a:rPr>
              <a:t>–</a:t>
            </a:r>
            <a:r>
              <a:rPr lang="en-US" dirty="0" smtClean="0">
                <a:solidFill>
                  <a:srgbClr val="000000"/>
                </a:solidFill>
              </a:rPr>
              <a:t>Terrestrial </a:t>
            </a:r>
            <a:r>
              <a:rPr lang="en-US" dirty="0">
                <a:solidFill>
                  <a:srgbClr val="000000"/>
                </a:solidFill>
              </a:rPr>
              <a:t>Relations</a:t>
            </a:r>
          </a:p>
        </p:txBody>
      </p:sp>
      <p:sp>
        <p:nvSpPr>
          <p:cNvPr id="17410" name="Rectangle 4"/>
          <p:cNvSpPr>
            <a:spLocks noGrp="1" noChangeArrowheads="1"/>
          </p:cNvSpPr>
          <p:nvPr>
            <p:ph type="title"/>
          </p:nvPr>
        </p:nvSpPr>
        <p:spPr>
          <a:xfrm>
            <a:off x="685800" y="-23813"/>
            <a:ext cx="7772400" cy="990601"/>
          </a:xfrm>
        </p:spPr>
        <p:txBody>
          <a:bodyPr/>
          <a:lstStyle/>
          <a:p>
            <a:pPr eaLnBrk="1" hangingPunct="1"/>
            <a:r>
              <a:rPr lang="en-US">
                <a:latin typeface="Arial" charset="0"/>
                <a:ea typeface="ＭＳ Ｐゴシック" charset="0"/>
              </a:rPr>
              <a:t>Units of Chapter 16</a:t>
            </a: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ext Box 3"/>
          <p:cNvSpPr txBox="1">
            <a:spLocks noChangeArrowheads="1"/>
          </p:cNvSpPr>
          <p:nvPr/>
        </p:nvSpPr>
        <p:spPr bwMode="auto">
          <a:xfrm>
            <a:off x="533400" y="914400"/>
            <a:ext cx="7772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t>Solar wind</a:t>
            </a:r>
            <a:r>
              <a:rPr lang="en-US" dirty="0">
                <a:solidFill>
                  <a:schemeClr val="accent2"/>
                </a:solidFill>
              </a:rPr>
              <a:t> escapes Sun mostly through </a:t>
            </a:r>
            <a:r>
              <a:rPr lang="en-US" dirty="0"/>
              <a:t>coronal holes</a:t>
            </a:r>
            <a:r>
              <a:rPr lang="en-US" dirty="0">
                <a:solidFill>
                  <a:schemeClr val="accent2"/>
                </a:solidFill>
              </a:rPr>
              <a:t>, which can be seen in X-ray images</a:t>
            </a:r>
          </a:p>
        </p:txBody>
      </p:sp>
      <p:sp>
        <p:nvSpPr>
          <p:cNvPr id="68610" name="Rectangle 5"/>
          <p:cNvSpPr>
            <a:spLocks noGrp="1" noChangeArrowheads="1"/>
          </p:cNvSpPr>
          <p:nvPr>
            <p:ph type="title"/>
          </p:nvPr>
        </p:nvSpPr>
        <p:spPr>
          <a:xfrm>
            <a:off x="685800" y="-11113"/>
            <a:ext cx="7772400" cy="990601"/>
          </a:xfrm>
        </p:spPr>
        <p:txBody>
          <a:bodyPr/>
          <a:lstStyle/>
          <a:p>
            <a:pPr eaLnBrk="1" hangingPunct="1"/>
            <a:r>
              <a:rPr lang="en-US">
                <a:latin typeface="Arial" charset="0"/>
                <a:ea typeface="ＭＳ Ｐゴシック" charset="0"/>
              </a:rPr>
              <a:t>16.5 The Active Sun</a:t>
            </a:r>
          </a:p>
        </p:txBody>
      </p:sp>
      <p:pic>
        <p:nvPicPr>
          <p:cNvPr id="2" name="Picture 1" descr="16_24_Figure_Anno.jpg"/>
          <p:cNvPicPr>
            <a:picLocks noChangeAspect="1"/>
          </p:cNvPicPr>
          <p:nvPr/>
        </p:nvPicPr>
        <p:blipFill rotWithShape="1">
          <a:blip r:embed="rId3">
            <a:extLst>
              <a:ext uri="{28A0092B-C50C-407E-A947-70E740481C1C}">
                <a14:useLocalDpi xmlns:a14="http://schemas.microsoft.com/office/drawing/2010/main" val="0"/>
              </a:ext>
            </a:extLst>
          </a:blip>
          <a:srcRect b="2781"/>
          <a:stretch/>
        </p:blipFill>
        <p:spPr>
          <a:xfrm>
            <a:off x="1362691" y="1752600"/>
            <a:ext cx="6418618" cy="4873809"/>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ext Box 3"/>
          <p:cNvSpPr txBox="1">
            <a:spLocks noChangeArrowheads="1"/>
          </p:cNvSpPr>
          <p:nvPr/>
        </p:nvSpPr>
        <p:spPr bwMode="auto">
          <a:xfrm>
            <a:off x="561975" y="1143000"/>
            <a:ext cx="8001000"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t>Solar corona</a:t>
            </a:r>
            <a:r>
              <a:rPr lang="en-US">
                <a:solidFill>
                  <a:schemeClr val="accent2"/>
                </a:solidFill>
              </a:rPr>
              <a:t> changes along with sunspot cycle; it is much larger and more irregular at sunspot peak.</a:t>
            </a:r>
          </a:p>
        </p:txBody>
      </p:sp>
      <p:sp>
        <p:nvSpPr>
          <p:cNvPr id="70658" name="Rectangle 6"/>
          <p:cNvSpPr>
            <a:spLocks noGrp="1" noChangeArrowheads="1"/>
          </p:cNvSpPr>
          <p:nvPr>
            <p:ph type="title"/>
          </p:nvPr>
        </p:nvSpPr>
        <p:spPr>
          <a:xfrm>
            <a:off x="685800" y="-11113"/>
            <a:ext cx="7772400" cy="990601"/>
          </a:xfrm>
        </p:spPr>
        <p:txBody>
          <a:bodyPr/>
          <a:lstStyle/>
          <a:p>
            <a:pPr eaLnBrk="1" hangingPunct="1"/>
            <a:r>
              <a:rPr lang="en-US">
                <a:latin typeface="Arial" charset="0"/>
                <a:ea typeface="ＭＳ Ｐゴシック" charset="0"/>
              </a:rPr>
              <a:t>16.5 The Active Sun</a:t>
            </a:r>
          </a:p>
        </p:txBody>
      </p:sp>
      <p:pic>
        <p:nvPicPr>
          <p:cNvPr id="2" name="Picture 1" descr="16_25_Figure.jpg"/>
          <p:cNvPicPr>
            <a:picLocks noChangeAspect="1"/>
          </p:cNvPicPr>
          <p:nvPr/>
        </p:nvPicPr>
        <p:blipFill rotWithShape="1">
          <a:blip r:embed="rId3">
            <a:extLst>
              <a:ext uri="{28A0092B-C50C-407E-A947-70E740481C1C}">
                <a14:useLocalDpi xmlns:a14="http://schemas.microsoft.com/office/drawing/2010/main" val="0"/>
              </a:ext>
            </a:extLst>
          </a:blip>
          <a:srcRect b="2918"/>
          <a:stretch/>
        </p:blipFill>
        <p:spPr>
          <a:xfrm>
            <a:off x="2501392" y="1970576"/>
            <a:ext cx="4128008" cy="470356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4"/>
          <p:cNvSpPr>
            <a:spLocks noGrp="1" noChangeArrowheads="1"/>
          </p:cNvSpPr>
          <p:nvPr>
            <p:ph type="title"/>
          </p:nvPr>
        </p:nvSpPr>
        <p:spPr>
          <a:xfrm>
            <a:off x="457200" y="134938"/>
            <a:ext cx="8229600" cy="1371600"/>
          </a:xfrm>
        </p:spPr>
        <p:txBody>
          <a:bodyPr/>
          <a:lstStyle/>
          <a:p>
            <a:pPr eaLnBrk="1" hangingPunct="1"/>
            <a:r>
              <a:rPr lang="en-US">
                <a:latin typeface="Arial" charset="0"/>
                <a:ea typeface="ＭＳ Ｐゴシック" charset="0"/>
              </a:rPr>
              <a:t>Discovery 16-2: </a:t>
            </a:r>
            <a:br>
              <a:rPr lang="en-US">
                <a:latin typeface="Arial" charset="0"/>
                <a:ea typeface="ＭＳ Ｐゴシック" charset="0"/>
              </a:rPr>
            </a:br>
            <a:r>
              <a:rPr lang="en-US">
                <a:latin typeface="Arial" charset="0"/>
                <a:ea typeface="ＭＳ Ｐゴシック" charset="0"/>
              </a:rPr>
              <a:t>Solar</a:t>
            </a:r>
            <a:r>
              <a:rPr lang="en-US">
                <a:latin typeface="Arial Unicode MS" charset="0"/>
                <a:ea typeface="ＭＳ Ｐゴシック" charset="0"/>
                <a:cs typeface="Arial Unicode MS" charset="0"/>
              </a:rPr>
              <a:t>–</a:t>
            </a:r>
            <a:r>
              <a:rPr lang="en-US">
                <a:latin typeface="Arial" charset="0"/>
                <a:ea typeface="ＭＳ Ｐゴシック" charset="0"/>
              </a:rPr>
              <a:t>Terrestrial Relations</a:t>
            </a:r>
          </a:p>
        </p:txBody>
      </p:sp>
      <p:sp>
        <p:nvSpPr>
          <p:cNvPr id="72706" name="Text Box 5"/>
          <p:cNvSpPr txBox="1">
            <a:spLocks noChangeArrowheads="1"/>
          </p:cNvSpPr>
          <p:nvPr/>
        </p:nvSpPr>
        <p:spPr bwMode="auto">
          <a:xfrm>
            <a:off x="838200" y="1930400"/>
            <a:ext cx="746760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solidFill>
                  <a:schemeClr val="accent2"/>
                </a:solidFill>
              </a:rPr>
              <a:t>Does Earth feel effects of 22-year solar cycle directly? </a:t>
            </a:r>
          </a:p>
          <a:p>
            <a:pPr>
              <a:spcBef>
                <a:spcPct val="50000"/>
              </a:spcBef>
            </a:pPr>
            <a:r>
              <a:rPr lang="en-US" dirty="0">
                <a:solidFill>
                  <a:schemeClr val="accent2"/>
                </a:solidFill>
              </a:rPr>
              <a:t>Possible correlations seen; cause not understood, as energy output </a:t>
            </a:r>
            <a:r>
              <a:rPr lang="en-US" dirty="0" smtClean="0">
                <a:solidFill>
                  <a:schemeClr val="accent2"/>
                </a:solidFill>
              </a:rPr>
              <a:t>doesn</a:t>
            </a:r>
            <a:r>
              <a:rPr lang="en-US" altLang="ja-JP" dirty="0" smtClean="0">
                <a:solidFill>
                  <a:schemeClr val="accent2"/>
                </a:solidFill>
              </a:rPr>
              <a:t>’t </a:t>
            </a:r>
            <a:r>
              <a:rPr lang="en-US" altLang="ja-JP" dirty="0">
                <a:solidFill>
                  <a:schemeClr val="accent2"/>
                </a:solidFill>
              </a:rPr>
              <a:t>vary much</a:t>
            </a:r>
          </a:p>
          <a:p>
            <a:pPr>
              <a:spcBef>
                <a:spcPct val="50000"/>
              </a:spcBef>
            </a:pPr>
            <a:r>
              <a:rPr lang="en-US" dirty="0">
                <a:solidFill>
                  <a:schemeClr val="accent2"/>
                </a:solidFill>
              </a:rPr>
              <a:t>Solar flares and coronal mass ejections ionize atmosphere, disrupting electronics and endangering astronauts</a:t>
            </a:r>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ext Box 3"/>
          <p:cNvSpPr txBox="1">
            <a:spLocks noChangeArrowheads="1"/>
          </p:cNvSpPr>
          <p:nvPr/>
        </p:nvSpPr>
        <p:spPr bwMode="auto">
          <a:xfrm>
            <a:off x="568325" y="1114425"/>
            <a:ext cx="80010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solidFill>
                  <a:schemeClr val="accent2"/>
                </a:solidFill>
              </a:rPr>
              <a:t>Given the </a:t>
            </a:r>
            <a:r>
              <a:rPr lang="en-US" dirty="0" smtClean="0">
                <a:solidFill>
                  <a:schemeClr val="accent2"/>
                </a:solidFill>
              </a:rPr>
              <a:t>Sun</a:t>
            </a:r>
            <a:r>
              <a:rPr lang="en-US" altLang="ja-JP" dirty="0" smtClean="0">
                <a:solidFill>
                  <a:schemeClr val="accent2"/>
                </a:solidFill>
              </a:rPr>
              <a:t>’s </a:t>
            </a:r>
            <a:r>
              <a:rPr lang="en-US" altLang="ja-JP" dirty="0">
                <a:solidFill>
                  <a:schemeClr val="accent2"/>
                </a:solidFill>
              </a:rPr>
              <a:t>mass and energy production, we find that, on the average, every kilogram of the sun produces about </a:t>
            </a:r>
            <a:r>
              <a:rPr lang="en-US" altLang="ja-JP" dirty="0"/>
              <a:t>0.2 </a:t>
            </a:r>
            <a:r>
              <a:rPr lang="en-US" altLang="ja-JP" dirty="0" err="1"/>
              <a:t>milliwatts</a:t>
            </a:r>
            <a:r>
              <a:rPr lang="en-US" altLang="ja-JP" dirty="0">
                <a:solidFill>
                  <a:schemeClr val="accent2"/>
                </a:solidFill>
              </a:rPr>
              <a:t> of energy</a:t>
            </a:r>
          </a:p>
          <a:p>
            <a:pPr>
              <a:spcBef>
                <a:spcPct val="50000"/>
              </a:spcBef>
            </a:pPr>
            <a:r>
              <a:rPr lang="en-US" dirty="0">
                <a:solidFill>
                  <a:schemeClr val="accent2"/>
                </a:solidFill>
              </a:rPr>
              <a:t>This is not much</a:t>
            </a:r>
            <a:r>
              <a:rPr lang="en-US" dirty="0">
                <a:solidFill>
                  <a:schemeClr val="accent2"/>
                </a:solidFill>
                <a:cs typeface="Arial" charset="0"/>
              </a:rPr>
              <a:t>—</a:t>
            </a:r>
            <a:r>
              <a:rPr lang="en-US" dirty="0">
                <a:solidFill>
                  <a:schemeClr val="accent2"/>
                </a:solidFill>
              </a:rPr>
              <a:t>gerbils could do better—but it continues through the </a:t>
            </a:r>
            <a:r>
              <a:rPr lang="en-US" dirty="0"/>
              <a:t>10-billion-year</a:t>
            </a:r>
            <a:r>
              <a:rPr lang="en-US" dirty="0">
                <a:solidFill>
                  <a:schemeClr val="accent2"/>
                </a:solidFill>
              </a:rPr>
              <a:t> lifetime of the Sun</a:t>
            </a:r>
          </a:p>
          <a:p>
            <a:pPr>
              <a:spcBef>
                <a:spcPct val="50000"/>
              </a:spcBef>
            </a:pPr>
            <a:r>
              <a:rPr lang="en-US" dirty="0">
                <a:solidFill>
                  <a:schemeClr val="accent2"/>
                </a:solidFill>
              </a:rPr>
              <a:t>We find that the total lifetime energy output is about </a:t>
            </a:r>
            <a:r>
              <a:rPr lang="en-US" dirty="0"/>
              <a:t>3 × 10</a:t>
            </a:r>
            <a:r>
              <a:rPr lang="en-US" baseline="30000" dirty="0"/>
              <a:t>13</a:t>
            </a:r>
            <a:r>
              <a:rPr lang="en-US" dirty="0"/>
              <a:t> J/kg</a:t>
            </a:r>
            <a:endParaRPr lang="en-US" dirty="0">
              <a:solidFill>
                <a:schemeClr val="accent2"/>
              </a:solidFill>
            </a:endParaRPr>
          </a:p>
          <a:p>
            <a:pPr>
              <a:spcBef>
                <a:spcPct val="50000"/>
              </a:spcBef>
            </a:pPr>
            <a:r>
              <a:rPr lang="en-US" dirty="0">
                <a:solidFill>
                  <a:schemeClr val="accent2"/>
                </a:solidFill>
              </a:rPr>
              <a:t>This is a lot, and it is produced steadily, not explosively. </a:t>
            </a:r>
            <a:r>
              <a:rPr lang="en-US" dirty="0"/>
              <a:t>How?</a:t>
            </a:r>
          </a:p>
        </p:txBody>
      </p:sp>
      <p:sp>
        <p:nvSpPr>
          <p:cNvPr id="73730" name="Rectangle 4"/>
          <p:cNvSpPr>
            <a:spLocks noGrp="1" noChangeArrowheads="1"/>
          </p:cNvSpPr>
          <p:nvPr>
            <p:ph type="title"/>
          </p:nvPr>
        </p:nvSpPr>
        <p:spPr>
          <a:xfrm>
            <a:off x="685800" y="34925"/>
            <a:ext cx="7772400" cy="914400"/>
          </a:xfrm>
        </p:spPr>
        <p:txBody>
          <a:bodyPr/>
          <a:lstStyle/>
          <a:p>
            <a:pPr eaLnBrk="1" hangingPunct="1"/>
            <a:r>
              <a:rPr lang="en-US">
                <a:latin typeface="Arial" charset="0"/>
                <a:ea typeface="ＭＳ Ｐゴシック" charset="0"/>
              </a:rPr>
              <a:t>16.6 The Heart of the Sun</a:t>
            </a:r>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ext Box 3"/>
          <p:cNvSpPr txBox="1">
            <a:spLocks noChangeArrowheads="1"/>
          </p:cNvSpPr>
          <p:nvPr/>
        </p:nvSpPr>
        <p:spPr bwMode="auto">
          <a:xfrm>
            <a:off x="609600" y="1447800"/>
            <a:ext cx="7924800" cy="479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t>Nuclear fusion</a:t>
            </a:r>
            <a:r>
              <a:rPr lang="en-US">
                <a:solidFill>
                  <a:schemeClr val="accent2"/>
                </a:solidFill>
              </a:rPr>
              <a:t> is the energy source for the Sun.</a:t>
            </a:r>
          </a:p>
          <a:p>
            <a:pPr>
              <a:spcBef>
                <a:spcPct val="50000"/>
              </a:spcBef>
            </a:pPr>
            <a:r>
              <a:rPr lang="en-US">
                <a:solidFill>
                  <a:schemeClr val="accent2"/>
                </a:solidFill>
              </a:rPr>
              <a:t>In general, nuclear fusion works like this:</a:t>
            </a:r>
          </a:p>
          <a:p>
            <a:pPr algn="ctr">
              <a:spcBef>
                <a:spcPct val="50000"/>
              </a:spcBef>
            </a:pPr>
            <a:r>
              <a:rPr lang="en-US">
                <a:solidFill>
                  <a:schemeClr val="accent2"/>
                </a:solidFill>
                <a:latin typeface="Times New Roman" charset="0"/>
              </a:rPr>
              <a:t>nucleus 1 + nucleus 2 →</a:t>
            </a:r>
            <a:r>
              <a:rPr lang="en-US">
                <a:solidFill>
                  <a:schemeClr val="accent2"/>
                </a:solidFill>
                <a:latin typeface="Times New Roman" charset="0"/>
                <a:cs typeface="Arial" charset="0"/>
              </a:rPr>
              <a:t> nucleus 3 + energy</a:t>
            </a:r>
          </a:p>
          <a:p>
            <a:pPr>
              <a:spcBef>
                <a:spcPct val="50000"/>
              </a:spcBef>
            </a:pPr>
            <a:r>
              <a:rPr lang="en-US">
                <a:solidFill>
                  <a:schemeClr val="accent2"/>
                </a:solidFill>
                <a:cs typeface="Arial" charset="0"/>
              </a:rPr>
              <a:t>But where does the </a:t>
            </a:r>
            <a:r>
              <a:rPr lang="en-US">
                <a:cs typeface="Arial" charset="0"/>
              </a:rPr>
              <a:t>energy</a:t>
            </a:r>
            <a:r>
              <a:rPr lang="en-US">
                <a:solidFill>
                  <a:schemeClr val="accent2"/>
                </a:solidFill>
                <a:cs typeface="Arial" charset="0"/>
              </a:rPr>
              <a:t> come from?</a:t>
            </a:r>
          </a:p>
          <a:p>
            <a:pPr>
              <a:spcBef>
                <a:spcPct val="50000"/>
              </a:spcBef>
              <a:buFontTx/>
              <a:buChar char="•"/>
            </a:pPr>
            <a:r>
              <a:rPr lang="en-US">
                <a:solidFill>
                  <a:schemeClr val="accent2"/>
                </a:solidFill>
                <a:cs typeface="Arial" charset="0"/>
              </a:rPr>
              <a:t> It comes from the </a:t>
            </a:r>
            <a:r>
              <a:rPr lang="en-US">
                <a:cs typeface="Arial" charset="0"/>
              </a:rPr>
              <a:t>mass</a:t>
            </a:r>
            <a:r>
              <a:rPr lang="en-US">
                <a:solidFill>
                  <a:schemeClr val="accent2"/>
                </a:solidFill>
                <a:cs typeface="Arial" charset="0"/>
              </a:rPr>
              <a:t>; if you add up the masses of the initial nuclei, you will find the result is more than the mass of the final nucleus.</a:t>
            </a:r>
            <a:endParaRPr lang="en-US" baseline="30000">
              <a:solidFill>
                <a:schemeClr val="accent2"/>
              </a:solidFill>
              <a:cs typeface="Arial" charset="0"/>
            </a:endParaRPr>
          </a:p>
        </p:txBody>
      </p:sp>
      <p:sp>
        <p:nvSpPr>
          <p:cNvPr id="74754" name="Rectangle 4"/>
          <p:cNvSpPr>
            <a:spLocks noGrp="1" noChangeArrowheads="1"/>
          </p:cNvSpPr>
          <p:nvPr>
            <p:ph type="title"/>
          </p:nvPr>
        </p:nvSpPr>
        <p:spPr>
          <a:xfrm>
            <a:off x="685800" y="69850"/>
            <a:ext cx="7772400" cy="838200"/>
          </a:xfrm>
        </p:spPr>
        <p:txBody>
          <a:bodyPr/>
          <a:lstStyle/>
          <a:p>
            <a:pPr eaLnBrk="1" hangingPunct="1"/>
            <a:r>
              <a:rPr lang="en-US">
                <a:latin typeface="Arial" charset="0"/>
                <a:ea typeface="ＭＳ Ｐゴシック" charset="0"/>
              </a:rPr>
              <a:t>16.6 The Heart of the Sun</a:t>
            </a:r>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Text Box 3"/>
          <p:cNvSpPr txBox="1">
            <a:spLocks noChangeArrowheads="1"/>
          </p:cNvSpPr>
          <p:nvPr/>
        </p:nvSpPr>
        <p:spPr bwMode="auto">
          <a:xfrm>
            <a:off x="647700" y="1290638"/>
            <a:ext cx="7848600"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solidFill>
                  <a:schemeClr val="accent2"/>
                </a:solidFill>
              </a:rPr>
              <a:t>The relationship between mass and energy comes from </a:t>
            </a:r>
            <a:r>
              <a:rPr lang="en-US" dirty="0" smtClean="0"/>
              <a:t>Einstein</a:t>
            </a:r>
            <a:r>
              <a:rPr lang="en-US" altLang="ja-JP" dirty="0" smtClean="0"/>
              <a:t>’s</a:t>
            </a:r>
            <a:r>
              <a:rPr lang="en-US" altLang="ja-JP" dirty="0" smtClean="0">
                <a:solidFill>
                  <a:schemeClr val="accent2"/>
                </a:solidFill>
              </a:rPr>
              <a:t> </a:t>
            </a:r>
            <a:r>
              <a:rPr lang="en-US" altLang="ja-JP" dirty="0">
                <a:solidFill>
                  <a:schemeClr val="accent2"/>
                </a:solidFill>
              </a:rPr>
              <a:t>famous equation:</a:t>
            </a:r>
          </a:p>
          <a:p>
            <a:pPr algn="ctr"/>
            <a:r>
              <a:rPr lang="en-US" i="1" dirty="0">
                <a:solidFill>
                  <a:schemeClr val="accent2"/>
                </a:solidFill>
                <a:latin typeface="Times New Roman" charset="0"/>
              </a:rPr>
              <a:t>E</a:t>
            </a:r>
            <a:r>
              <a:rPr lang="en-US" dirty="0">
                <a:solidFill>
                  <a:schemeClr val="accent2"/>
                </a:solidFill>
                <a:latin typeface="Times New Roman" charset="0"/>
              </a:rPr>
              <a:t> = </a:t>
            </a:r>
            <a:r>
              <a:rPr lang="en-US" i="1" dirty="0">
                <a:solidFill>
                  <a:schemeClr val="accent2"/>
                </a:solidFill>
                <a:latin typeface="Times New Roman" charset="0"/>
              </a:rPr>
              <a:t>mc</a:t>
            </a:r>
            <a:r>
              <a:rPr lang="en-US" baseline="30000" dirty="0">
                <a:solidFill>
                  <a:schemeClr val="accent2"/>
                </a:solidFill>
                <a:latin typeface="Times New Roman" charset="0"/>
              </a:rPr>
              <a:t>2</a:t>
            </a:r>
          </a:p>
          <a:p>
            <a:r>
              <a:rPr lang="en-US" dirty="0">
                <a:solidFill>
                  <a:schemeClr val="accent2"/>
                </a:solidFill>
              </a:rPr>
              <a:t>In this equation, </a:t>
            </a:r>
            <a:r>
              <a:rPr lang="en-US" i="1" dirty="0">
                <a:solidFill>
                  <a:schemeClr val="accent2"/>
                </a:solidFill>
                <a:latin typeface="Times New Roman" charset="0"/>
              </a:rPr>
              <a:t>c</a:t>
            </a:r>
            <a:r>
              <a:rPr lang="en-US" dirty="0">
                <a:solidFill>
                  <a:schemeClr val="accent2"/>
                </a:solidFill>
              </a:rPr>
              <a:t> is the speed of light, which is a very large number.</a:t>
            </a:r>
          </a:p>
          <a:p>
            <a:pPr>
              <a:spcBef>
                <a:spcPct val="50000"/>
              </a:spcBef>
            </a:pPr>
            <a:r>
              <a:rPr lang="en-US" dirty="0">
                <a:solidFill>
                  <a:schemeClr val="accent2"/>
                </a:solidFill>
              </a:rPr>
              <a:t>What this equation is telling us is that a small amount of </a:t>
            </a:r>
            <a:r>
              <a:rPr lang="en-US" dirty="0"/>
              <a:t>mass</a:t>
            </a:r>
            <a:r>
              <a:rPr lang="en-US" dirty="0">
                <a:solidFill>
                  <a:schemeClr val="accent2"/>
                </a:solidFill>
              </a:rPr>
              <a:t> is the equivalent of a large amount of </a:t>
            </a:r>
            <a:r>
              <a:rPr lang="en-US" dirty="0"/>
              <a:t>energy</a:t>
            </a:r>
            <a:r>
              <a:rPr lang="en-US" dirty="0">
                <a:solidFill>
                  <a:schemeClr val="accent2"/>
                </a:solidFill>
              </a:rPr>
              <a:t>—tapping into that energy is how the Sun keeps shining so long.</a:t>
            </a:r>
          </a:p>
        </p:txBody>
      </p:sp>
      <p:sp>
        <p:nvSpPr>
          <p:cNvPr id="75778" name="Rectangle 4"/>
          <p:cNvSpPr>
            <a:spLocks noGrp="1" noChangeArrowheads="1"/>
          </p:cNvSpPr>
          <p:nvPr>
            <p:ph type="title"/>
          </p:nvPr>
        </p:nvSpPr>
        <p:spPr>
          <a:xfrm>
            <a:off x="685800" y="-41275"/>
            <a:ext cx="7772400" cy="1066800"/>
          </a:xfrm>
        </p:spPr>
        <p:txBody>
          <a:bodyPr/>
          <a:lstStyle/>
          <a:p>
            <a:pPr eaLnBrk="1" hangingPunct="1"/>
            <a:r>
              <a:rPr lang="en-US">
                <a:latin typeface="Arial" charset="0"/>
                <a:ea typeface="ＭＳ Ｐゴシック" charset="0"/>
              </a:rPr>
              <a:t>16.6 The Heart of the Sun</a:t>
            </a:r>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ext Box 3"/>
          <p:cNvSpPr txBox="1">
            <a:spLocks noChangeArrowheads="1"/>
          </p:cNvSpPr>
          <p:nvPr/>
        </p:nvSpPr>
        <p:spPr bwMode="auto">
          <a:xfrm>
            <a:off x="381000" y="1566863"/>
            <a:ext cx="4191000" cy="372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t>Nuclear fusion</a:t>
            </a:r>
            <a:r>
              <a:rPr lang="en-US" dirty="0">
                <a:solidFill>
                  <a:schemeClr val="accent2"/>
                </a:solidFill>
              </a:rPr>
              <a:t> requires that like-charged nuclei get close enough to each other to fuse. </a:t>
            </a:r>
          </a:p>
          <a:p>
            <a:pPr>
              <a:spcBef>
                <a:spcPct val="50000"/>
              </a:spcBef>
            </a:pPr>
            <a:r>
              <a:rPr lang="en-US" dirty="0">
                <a:solidFill>
                  <a:schemeClr val="accent2"/>
                </a:solidFill>
              </a:rPr>
              <a:t>This can happen only if the </a:t>
            </a:r>
            <a:r>
              <a:rPr lang="en-US" dirty="0"/>
              <a:t>temperature</a:t>
            </a:r>
            <a:r>
              <a:rPr lang="en-US" dirty="0">
                <a:solidFill>
                  <a:schemeClr val="accent2"/>
                </a:solidFill>
              </a:rPr>
              <a:t> is extremely high—over 10 million K.</a:t>
            </a:r>
          </a:p>
        </p:txBody>
      </p:sp>
      <p:sp>
        <p:nvSpPr>
          <p:cNvPr id="76802" name="Rectangle 6"/>
          <p:cNvSpPr>
            <a:spLocks noGrp="1" noChangeArrowheads="1"/>
          </p:cNvSpPr>
          <p:nvPr>
            <p:ph type="title"/>
          </p:nvPr>
        </p:nvSpPr>
        <p:spPr>
          <a:xfrm>
            <a:off x="685800" y="-11113"/>
            <a:ext cx="7772400" cy="990601"/>
          </a:xfrm>
        </p:spPr>
        <p:txBody>
          <a:bodyPr/>
          <a:lstStyle/>
          <a:p>
            <a:pPr eaLnBrk="1" hangingPunct="1"/>
            <a:r>
              <a:rPr lang="en-US">
                <a:latin typeface="Arial" charset="0"/>
                <a:ea typeface="ＭＳ Ｐゴシック" charset="0"/>
              </a:rPr>
              <a:t>16.6 The Heart of the Sun</a:t>
            </a:r>
          </a:p>
        </p:txBody>
      </p:sp>
      <p:pic>
        <p:nvPicPr>
          <p:cNvPr id="2" name="Picture 1" descr="16_26_Figure.jpg"/>
          <p:cNvPicPr>
            <a:picLocks noChangeAspect="1"/>
          </p:cNvPicPr>
          <p:nvPr/>
        </p:nvPicPr>
        <p:blipFill rotWithShape="1">
          <a:blip r:embed="rId3">
            <a:extLst>
              <a:ext uri="{28A0092B-C50C-407E-A947-70E740481C1C}">
                <a14:useLocalDpi xmlns:a14="http://schemas.microsoft.com/office/drawing/2010/main" val="0"/>
              </a:ext>
            </a:extLst>
          </a:blip>
          <a:srcRect b="2918"/>
          <a:stretch/>
        </p:blipFill>
        <p:spPr>
          <a:xfrm>
            <a:off x="5410200" y="901700"/>
            <a:ext cx="3061828" cy="58801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Text Box 3"/>
          <p:cNvSpPr txBox="1">
            <a:spLocks noChangeArrowheads="1"/>
          </p:cNvSpPr>
          <p:nvPr/>
        </p:nvSpPr>
        <p:spPr bwMode="auto">
          <a:xfrm>
            <a:off x="266700" y="1150938"/>
            <a:ext cx="8610600" cy="47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The previous image depicts </a:t>
            </a:r>
            <a:r>
              <a:rPr lang="en-US"/>
              <a:t>proton–proton</a:t>
            </a:r>
            <a:r>
              <a:rPr lang="en-US">
                <a:solidFill>
                  <a:schemeClr val="accent2"/>
                </a:solidFill>
              </a:rPr>
              <a:t> fusion. In this reaction</a:t>
            </a:r>
          </a:p>
          <a:p>
            <a:pPr algn="ctr">
              <a:spcBef>
                <a:spcPct val="50000"/>
              </a:spcBef>
            </a:pPr>
            <a:r>
              <a:rPr lang="en-US">
                <a:solidFill>
                  <a:schemeClr val="accent2"/>
                </a:solidFill>
                <a:latin typeface="Times New Roman" charset="0"/>
              </a:rPr>
              <a:t>proton + proton →</a:t>
            </a:r>
            <a:r>
              <a:rPr lang="en-US">
                <a:solidFill>
                  <a:schemeClr val="accent2"/>
                </a:solidFill>
                <a:latin typeface="Times New Roman" charset="0"/>
                <a:cs typeface="Arial" charset="0"/>
              </a:rPr>
              <a:t> deuteron + positron + neutrino</a:t>
            </a:r>
          </a:p>
          <a:p>
            <a:pPr>
              <a:spcBef>
                <a:spcPct val="50000"/>
              </a:spcBef>
            </a:pPr>
            <a:r>
              <a:rPr lang="en-US">
                <a:solidFill>
                  <a:schemeClr val="accent2"/>
                </a:solidFill>
                <a:cs typeface="Arial" charset="0"/>
              </a:rPr>
              <a:t>The </a:t>
            </a:r>
            <a:r>
              <a:rPr lang="en-US">
                <a:cs typeface="Arial" charset="0"/>
              </a:rPr>
              <a:t>positron</a:t>
            </a:r>
            <a:r>
              <a:rPr lang="en-US">
                <a:solidFill>
                  <a:schemeClr val="accent2"/>
                </a:solidFill>
                <a:cs typeface="Arial" charset="0"/>
              </a:rPr>
              <a:t> is just like the electron except positively charged; the </a:t>
            </a:r>
            <a:r>
              <a:rPr lang="en-US">
                <a:cs typeface="Arial" charset="0"/>
              </a:rPr>
              <a:t>neutrino</a:t>
            </a:r>
            <a:r>
              <a:rPr lang="en-US">
                <a:solidFill>
                  <a:schemeClr val="accent2"/>
                </a:solidFill>
                <a:cs typeface="Arial" charset="0"/>
              </a:rPr>
              <a:t> is also related to the electron but has no charge and very little, if any, mass.</a:t>
            </a:r>
          </a:p>
          <a:p>
            <a:pPr>
              <a:spcBef>
                <a:spcPct val="50000"/>
              </a:spcBef>
            </a:pPr>
            <a:r>
              <a:rPr lang="en-US">
                <a:solidFill>
                  <a:schemeClr val="accent2"/>
                </a:solidFill>
                <a:cs typeface="Arial" charset="0"/>
              </a:rPr>
              <a:t>In more conventional notation</a:t>
            </a:r>
          </a:p>
          <a:p>
            <a:pPr algn="ctr">
              <a:spcBef>
                <a:spcPct val="50000"/>
              </a:spcBef>
            </a:pPr>
            <a:r>
              <a:rPr lang="en-US" baseline="30000">
                <a:solidFill>
                  <a:schemeClr val="accent2"/>
                </a:solidFill>
                <a:latin typeface="Times New Roman" charset="0"/>
                <a:cs typeface="Arial" charset="0"/>
              </a:rPr>
              <a:t>1</a:t>
            </a:r>
            <a:r>
              <a:rPr lang="en-US">
                <a:solidFill>
                  <a:schemeClr val="accent2"/>
                </a:solidFill>
                <a:latin typeface="Times New Roman" charset="0"/>
                <a:cs typeface="Arial" charset="0"/>
              </a:rPr>
              <a:t>H + </a:t>
            </a:r>
            <a:r>
              <a:rPr lang="en-US" baseline="30000">
                <a:solidFill>
                  <a:schemeClr val="accent2"/>
                </a:solidFill>
                <a:latin typeface="Times New Roman" charset="0"/>
                <a:cs typeface="Arial" charset="0"/>
              </a:rPr>
              <a:t>1</a:t>
            </a:r>
            <a:r>
              <a:rPr lang="en-US">
                <a:solidFill>
                  <a:schemeClr val="accent2"/>
                </a:solidFill>
                <a:latin typeface="Times New Roman" charset="0"/>
                <a:cs typeface="Arial" charset="0"/>
              </a:rPr>
              <a:t>H </a:t>
            </a:r>
            <a:r>
              <a:rPr lang="en-US">
                <a:solidFill>
                  <a:schemeClr val="accent2"/>
                </a:solidFill>
                <a:latin typeface="Times New Roman" charset="0"/>
              </a:rPr>
              <a:t>→</a:t>
            </a:r>
            <a:r>
              <a:rPr lang="en-US">
                <a:solidFill>
                  <a:schemeClr val="accent2"/>
                </a:solidFill>
                <a:latin typeface="Times New Roman" charset="0"/>
                <a:cs typeface="Arial" charset="0"/>
              </a:rPr>
              <a:t> </a:t>
            </a:r>
            <a:r>
              <a:rPr lang="en-US" baseline="30000">
                <a:solidFill>
                  <a:schemeClr val="accent2"/>
                </a:solidFill>
                <a:latin typeface="Times New Roman" charset="0"/>
                <a:cs typeface="Arial" charset="0"/>
              </a:rPr>
              <a:t>2</a:t>
            </a:r>
            <a:r>
              <a:rPr lang="en-US">
                <a:solidFill>
                  <a:schemeClr val="accent2"/>
                </a:solidFill>
                <a:latin typeface="Times New Roman" charset="0"/>
                <a:cs typeface="Arial" charset="0"/>
              </a:rPr>
              <a:t>H + positron + neutrino</a:t>
            </a:r>
            <a:endParaRPr lang="en-US">
              <a:solidFill>
                <a:schemeClr val="accent2"/>
              </a:solidFill>
              <a:latin typeface="Times New Roman" charset="0"/>
              <a:cs typeface="Times New Roman" charset="0"/>
            </a:endParaRPr>
          </a:p>
        </p:txBody>
      </p:sp>
      <p:sp>
        <p:nvSpPr>
          <p:cNvPr id="78850" name="Rectangle 5"/>
          <p:cNvSpPr>
            <a:spLocks noGrp="1" noChangeArrowheads="1"/>
          </p:cNvSpPr>
          <p:nvPr>
            <p:ph type="title"/>
          </p:nvPr>
        </p:nvSpPr>
        <p:spPr>
          <a:xfrm>
            <a:off x="685800" y="-82550"/>
            <a:ext cx="7772400" cy="1143000"/>
          </a:xfrm>
        </p:spPr>
        <p:txBody>
          <a:bodyPr/>
          <a:lstStyle/>
          <a:p>
            <a:pPr eaLnBrk="1" hangingPunct="1"/>
            <a:r>
              <a:rPr lang="en-US">
                <a:latin typeface="Arial" charset="0"/>
                <a:ea typeface="ＭＳ Ｐゴシック" charset="0"/>
              </a:rPr>
              <a:t>16.6 The Heart of the Sun</a:t>
            </a:r>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ext Box 3"/>
          <p:cNvSpPr txBox="1">
            <a:spLocks noChangeArrowheads="1"/>
          </p:cNvSpPr>
          <p:nvPr/>
        </p:nvSpPr>
        <p:spPr bwMode="auto">
          <a:xfrm>
            <a:off x="714375" y="990600"/>
            <a:ext cx="77025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This is the first step in a </a:t>
            </a:r>
            <a:r>
              <a:rPr lang="en-US"/>
              <a:t>three-step fusion</a:t>
            </a:r>
            <a:r>
              <a:rPr lang="en-US">
                <a:solidFill>
                  <a:schemeClr val="accent2"/>
                </a:solidFill>
              </a:rPr>
              <a:t> </a:t>
            </a:r>
            <a:r>
              <a:rPr lang="en-US"/>
              <a:t>process</a:t>
            </a:r>
            <a:r>
              <a:rPr lang="en-US">
                <a:solidFill>
                  <a:schemeClr val="accent2"/>
                </a:solidFill>
              </a:rPr>
              <a:t> that powers most stars</a:t>
            </a:r>
          </a:p>
        </p:txBody>
      </p:sp>
      <p:sp>
        <p:nvSpPr>
          <p:cNvPr id="79874" name="Rectangle 6"/>
          <p:cNvSpPr>
            <a:spLocks noGrp="1" noChangeArrowheads="1"/>
          </p:cNvSpPr>
          <p:nvPr>
            <p:ph type="title"/>
          </p:nvPr>
        </p:nvSpPr>
        <p:spPr>
          <a:xfrm>
            <a:off x="685800" y="-82550"/>
            <a:ext cx="7772400" cy="1143000"/>
          </a:xfrm>
        </p:spPr>
        <p:txBody>
          <a:bodyPr/>
          <a:lstStyle/>
          <a:p>
            <a:pPr eaLnBrk="1" hangingPunct="1"/>
            <a:r>
              <a:rPr lang="en-US">
                <a:latin typeface="Arial" charset="0"/>
                <a:ea typeface="ＭＳ Ｐゴシック" charset="0"/>
              </a:rPr>
              <a:t>16.6 The Heart of the Sun</a:t>
            </a:r>
          </a:p>
        </p:txBody>
      </p:sp>
      <p:pic>
        <p:nvPicPr>
          <p:cNvPr id="2" name="Picture 1" descr="16_27_Figure.jpg"/>
          <p:cNvPicPr>
            <a:picLocks noChangeAspect="1"/>
          </p:cNvPicPr>
          <p:nvPr/>
        </p:nvPicPr>
        <p:blipFill rotWithShape="1">
          <a:blip r:embed="rId3">
            <a:extLst>
              <a:ext uri="{28A0092B-C50C-407E-A947-70E740481C1C}">
                <a14:useLocalDpi xmlns:a14="http://schemas.microsoft.com/office/drawing/2010/main" val="0"/>
              </a:ext>
            </a:extLst>
          </a:blip>
          <a:srcRect b="3352"/>
          <a:stretch/>
        </p:blipFill>
        <p:spPr>
          <a:xfrm>
            <a:off x="945617" y="1828800"/>
            <a:ext cx="7252766" cy="473935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ext Box 3"/>
          <p:cNvSpPr txBox="1">
            <a:spLocks noChangeArrowheads="1"/>
          </p:cNvSpPr>
          <p:nvPr/>
        </p:nvSpPr>
        <p:spPr bwMode="auto">
          <a:xfrm>
            <a:off x="533400" y="1457325"/>
            <a:ext cx="8077200" cy="372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The </a:t>
            </a:r>
            <a:r>
              <a:rPr lang="en-US"/>
              <a:t>second step</a:t>
            </a:r>
            <a:r>
              <a:rPr lang="en-US">
                <a:solidFill>
                  <a:schemeClr val="accent2"/>
                </a:solidFill>
              </a:rPr>
              <a:t> is the formation of an isotope of </a:t>
            </a:r>
            <a:r>
              <a:rPr lang="en-US"/>
              <a:t>helium</a:t>
            </a:r>
            <a:r>
              <a:rPr lang="en-US">
                <a:solidFill>
                  <a:schemeClr val="accent2"/>
                </a:solidFill>
              </a:rPr>
              <a:t>:</a:t>
            </a:r>
          </a:p>
          <a:p>
            <a:pPr algn="ctr">
              <a:spcBef>
                <a:spcPct val="50000"/>
              </a:spcBef>
            </a:pPr>
            <a:r>
              <a:rPr lang="en-US" baseline="30000">
                <a:solidFill>
                  <a:schemeClr val="accent2"/>
                </a:solidFill>
                <a:latin typeface="Times New Roman" charset="0"/>
              </a:rPr>
              <a:t>2</a:t>
            </a:r>
            <a:r>
              <a:rPr lang="en-US">
                <a:solidFill>
                  <a:schemeClr val="accent2"/>
                </a:solidFill>
                <a:latin typeface="Times New Roman" charset="0"/>
              </a:rPr>
              <a:t>H + </a:t>
            </a:r>
            <a:r>
              <a:rPr lang="en-US" baseline="30000">
                <a:solidFill>
                  <a:schemeClr val="accent2"/>
                </a:solidFill>
                <a:latin typeface="Times New Roman" charset="0"/>
              </a:rPr>
              <a:t>1</a:t>
            </a:r>
            <a:r>
              <a:rPr lang="en-US">
                <a:solidFill>
                  <a:schemeClr val="accent2"/>
                </a:solidFill>
                <a:latin typeface="Times New Roman" charset="0"/>
              </a:rPr>
              <a:t>H →</a:t>
            </a:r>
            <a:r>
              <a:rPr lang="en-US">
                <a:solidFill>
                  <a:schemeClr val="accent2"/>
                </a:solidFill>
                <a:latin typeface="Times New Roman" charset="0"/>
                <a:cs typeface="Times New Roman" charset="0"/>
              </a:rPr>
              <a:t> </a:t>
            </a:r>
            <a:r>
              <a:rPr lang="en-US" baseline="30000">
                <a:solidFill>
                  <a:schemeClr val="accent2"/>
                </a:solidFill>
                <a:latin typeface="Times New Roman" charset="0"/>
                <a:cs typeface="Times New Roman" charset="0"/>
              </a:rPr>
              <a:t>3</a:t>
            </a:r>
            <a:r>
              <a:rPr lang="en-US">
                <a:solidFill>
                  <a:schemeClr val="accent2"/>
                </a:solidFill>
                <a:latin typeface="Times New Roman" charset="0"/>
                <a:cs typeface="Times New Roman" charset="0"/>
              </a:rPr>
              <a:t>He + energy</a:t>
            </a:r>
          </a:p>
          <a:p>
            <a:pPr>
              <a:spcBef>
                <a:spcPct val="50000"/>
              </a:spcBef>
            </a:pPr>
            <a:r>
              <a:rPr lang="en-US">
                <a:solidFill>
                  <a:schemeClr val="accent2"/>
                </a:solidFill>
              </a:rPr>
              <a:t>The final step takes two of the </a:t>
            </a:r>
            <a:r>
              <a:rPr lang="en-US"/>
              <a:t>helium-3</a:t>
            </a:r>
            <a:r>
              <a:rPr lang="en-US">
                <a:solidFill>
                  <a:schemeClr val="accent2"/>
                </a:solidFill>
              </a:rPr>
              <a:t> isotopes and forms </a:t>
            </a:r>
            <a:r>
              <a:rPr lang="en-US"/>
              <a:t>helium-4</a:t>
            </a:r>
            <a:r>
              <a:rPr lang="en-US">
                <a:solidFill>
                  <a:schemeClr val="accent2"/>
                </a:solidFill>
              </a:rPr>
              <a:t> plus two protons:</a:t>
            </a:r>
          </a:p>
          <a:p>
            <a:pPr algn="ctr">
              <a:spcBef>
                <a:spcPct val="50000"/>
              </a:spcBef>
            </a:pPr>
            <a:r>
              <a:rPr lang="en-US" baseline="30000">
                <a:solidFill>
                  <a:schemeClr val="accent2"/>
                </a:solidFill>
                <a:latin typeface="Times New Roman" charset="0"/>
              </a:rPr>
              <a:t>3</a:t>
            </a:r>
            <a:r>
              <a:rPr lang="en-US">
                <a:solidFill>
                  <a:schemeClr val="accent2"/>
                </a:solidFill>
                <a:latin typeface="Times New Roman" charset="0"/>
              </a:rPr>
              <a:t>He + </a:t>
            </a:r>
            <a:r>
              <a:rPr lang="en-US" baseline="30000">
                <a:solidFill>
                  <a:schemeClr val="accent2"/>
                </a:solidFill>
                <a:latin typeface="Times New Roman" charset="0"/>
              </a:rPr>
              <a:t>3</a:t>
            </a:r>
            <a:r>
              <a:rPr lang="en-US">
                <a:solidFill>
                  <a:schemeClr val="accent2"/>
                </a:solidFill>
                <a:latin typeface="Times New Roman" charset="0"/>
              </a:rPr>
              <a:t>He →</a:t>
            </a:r>
            <a:r>
              <a:rPr lang="en-US">
                <a:solidFill>
                  <a:schemeClr val="accent2"/>
                </a:solidFill>
                <a:latin typeface="Times New Roman" charset="0"/>
                <a:cs typeface="Arial" charset="0"/>
              </a:rPr>
              <a:t> </a:t>
            </a:r>
            <a:r>
              <a:rPr lang="en-US" baseline="30000">
                <a:solidFill>
                  <a:schemeClr val="accent2"/>
                </a:solidFill>
                <a:latin typeface="Times New Roman" charset="0"/>
                <a:cs typeface="Arial" charset="0"/>
              </a:rPr>
              <a:t>4</a:t>
            </a:r>
            <a:r>
              <a:rPr lang="en-US">
                <a:solidFill>
                  <a:schemeClr val="accent2"/>
                </a:solidFill>
                <a:latin typeface="Times New Roman" charset="0"/>
                <a:cs typeface="Arial" charset="0"/>
              </a:rPr>
              <a:t>He + </a:t>
            </a:r>
            <a:r>
              <a:rPr lang="en-US" baseline="30000">
                <a:solidFill>
                  <a:schemeClr val="accent2"/>
                </a:solidFill>
                <a:latin typeface="Times New Roman" charset="0"/>
                <a:cs typeface="Arial" charset="0"/>
              </a:rPr>
              <a:t>1</a:t>
            </a:r>
            <a:r>
              <a:rPr lang="en-US">
                <a:solidFill>
                  <a:schemeClr val="accent2"/>
                </a:solidFill>
                <a:latin typeface="Times New Roman" charset="0"/>
                <a:cs typeface="Arial" charset="0"/>
              </a:rPr>
              <a:t>H + </a:t>
            </a:r>
            <a:r>
              <a:rPr lang="en-US" baseline="30000">
                <a:solidFill>
                  <a:schemeClr val="accent2"/>
                </a:solidFill>
                <a:latin typeface="Times New Roman" charset="0"/>
                <a:cs typeface="Arial" charset="0"/>
              </a:rPr>
              <a:t>1</a:t>
            </a:r>
            <a:r>
              <a:rPr lang="en-US">
                <a:solidFill>
                  <a:schemeClr val="accent2"/>
                </a:solidFill>
                <a:latin typeface="Times New Roman" charset="0"/>
                <a:cs typeface="Arial" charset="0"/>
              </a:rPr>
              <a:t>H + energy</a:t>
            </a:r>
          </a:p>
        </p:txBody>
      </p:sp>
      <p:sp>
        <p:nvSpPr>
          <p:cNvPr id="81922" name="Rectangle 7"/>
          <p:cNvSpPr>
            <a:spLocks noGrp="1" noChangeArrowheads="1"/>
          </p:cNvSpPr>
          <p:nvPr>
            <p:ph type="title"/>
          </p:nvPr>
        </p:nvSpPr>
        <p:spPr>
          <a:xfrm>
            <a:off x="685800" y="-11113"/>
            <a:ext cx="7772400" cy="990601"/>
          </a:xfrm>
        </p:spPr>
        <p:txBody>
          <a:bodyPr/>
          <a:lstStyle/>
          <a:p>
            <a:pPr eaLnBrk="1" hangingPunct="1"/>
            <a:r>
              <a:rPr lang="en-US">
                <a:latin typeface="Arial" charset="0"/>
                <a:ea typeface="ＭＳ Ｐゴシック" charset="0"/>
              </a:rPr>
              <a:t>16.6 The Heart of the Sun</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 Box 2"/>
          <p:cNvSpPr txBox="1">
            <a:spLocks noChangeArrowheads="1"/>
          </p:cNvSpPr>
          <p:nvPr/>
        </p:nvSpPr>
        <p:spPr bwMode="auto">
          <a:xfrm>
            <a:off x="647700" y="1447800"/>
            <a:ext cx="7848600" cy="249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solidFill>
                  <a:schemeClr val="accent2"/>
                </a:solidFill>
              </a:rPr>
              <a:t>16.6</a:t>
            </a:r>
            <a:r>
              <a:rPr lang="en-US" dirty="0"/>
              <a:t>	The Heart of the Sun</a:t>
            </a:r>
          </a:p>
          <a:p>
            <a:pPr>
              <a:spcBef>
                <a:spcPct val="50000"/>
              </a:spcBef>
            </a:pPr>
            <a:r>
              <a:rPr lang="en-US" dirty="0">
                <a:solidFill>
                  <a:srgbClr val="333399"/>
                </a:solidFill>
              </a:rPr>
              <a:t>More Precisely 16.1 </a:t>
            </a:r>
            <a:r>
              <a:rPr lang="en-US" dirty="0">
                <a:solidFill>
                  <a:srgbClr val="000000"/>
                </a:solidFill>
              </a:rPr>
              <a:t>Fundamental Forces</a:t>
            </a:r>
          </a:p>
          <a:p>
            <a:pPr>
              <a:spcBef>
                <a:spcPct val="50000"/>
              </a:spcBef>
            </a:pPr>
            <a:r>
              <a:rPr lang="en-US" dirty="0">
                <a:solidFill>
                  <a:srgbClr val="333399"/>
                </a:solidFill>
              </a:rPr>
              <a:t>More Precisely 16.2 </a:t>
            </a:r>
            <a:r>
              <a:rPr lang="en-US" dirty="0">
                <a:solidFill>
                  <a:srgbClr val="000000"/>
                </a:solidFill>
              </a:rPr>
              <a:t>Energy Generation in the Proton</a:t>
            </a:r>
            <a:r>
              <a:rPr lang="en-US" dirty="0">
                <a:solidFill>
                  <a:srgbClr val="000000"/>
                </a:solidFill>
                <a:latin typeface="Arial Unicode MS" charset="0"/>
                <a:cs typeface="Arial Unicode MS" charset="0"/>
              </a:rPr>
              <a:t>–</a:t>
            </a:r>
            <a:r>
              <a:rPr lang="en-US" dirty="0">
                <a:solidFill>
                  <a:srgbClr val="000000"/>
                </a:solidFill>
              </a:rPr>
              <a:t>Proton Chain</a:t>
            </a:r>
          </a:p>
          <a:p>
            <a:pPr>
              <a:spcBef>
                <a:spcPct val="50000"/>
              </a:spcBef>
            </a:pPr>
            <a:r>
              <a:rPr lang="en-US" dirty="0">
                <a:solidFill>
                  <a:schemeClr val="accent2"/>
                </a:solidFill>
              </a:rPr>
              <a:t>16.7</a:t>
            </a:r>
            <a:r>
              <a:rPr lang="en-US" dirty="0"/>
              <a:t>	Observations of Solar Neutrinos</a:t>
            </a:r>
          </a:p>
        </p:txBody>
      </p:sp>
      <p:sp>
        <p:nvSpPr>
          <p:cNvPr id="18434" name="Rectangle 3"/>
          <p:cNvSpPr>
            <a:spLocks noGrp="1" noChangeArrowheads="1"/>
          </p:cNvSpPr>
          <p:nvPr>
            <p:ph type="title"/>
          </p:nvPr>
        </p:nvSpPr>
        <p:spPr>
          <a:xfrm>
            <a:off x="685800" y="-23813"/>
            <a:ext cx="7772400" cy="990601"/>
          </a:xfrm>
        </p:spPr>
        <p:txBody>
          <a:bodyPr/>
          <a:lstStyle/>
          <a:p>
            <a:pPr eaLnBrk="1" hangingPunct="1"/>
            <a:r>
              <a:rPr lang="en-US">
                <a:latin typeface="Arial" charset="0"/>
                <a:ea typeface="ＭＳ Ｐゴシック" charset="0"/>
              </a:rPr>
              <a:t>Units of Chapter 16 (cont.)</a:t>
            </a:r>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ext Box 3"/>
          <p:cNvSpPr txBox="1">
            <a:spLocks noChangeArrowheads="1"/>
          </p:cNvSpPr>
          <p:nvPr/>
        </p:nvSpPr>
        <p:spPr bwMode="auto">
          <a:xfrm>
            <a:off x="457200" y="1073150"/>
            <a:ext cx="8382000" cy="116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The </a:t>
            </a:r>
            <a:r>
              <a:rPr lang="en-US"/>
              <a:t>ultimate result</a:t>
            </a:r>
            <a:r>
              <a:rPr lang="en-US">
                <a:solidFill>
                  <a:schemeClr val="accent2"/>
                </a:solidFill>
              </a:rPr>
              <a:t> of the process:</a:t>
            </a:r>
          </a:p>
          <a:p>
            <a:pPr algn="ctr">
              <a:spcBef>
                <a:spcPct val="50000"/>
              </a:spcBef>
            </a:pPr>
            <a:r>
              <a:rPr lang="en-US">
                <a:solidFill>
                  <a:schemeClr val="accent2"/>
                </a:solidFill>
                <a:latin typeface="Times New Roman" charset="0"/>
              </a:rPr>
              <a:t>4(</a:t>
            </a:r>
            <a:r>
              <a:rPr lang="en-US" baseline="30000">
                <a:solidFill>
                  <a:schemeClr val="accent2"/>
                </a:solidFill>
                <a:latin typeface="Times New Roman" charset="0"/>
              </a:rPr>
              <a:t>1</a:t>
            </a:r>
            <a:r>
              <a:rPr lang="en-US">
                <a:solidFill>
                  <a:schemeClr val="accent2"/>
                </a:solidFill>
                <a:latin typeface="Times New Roman" charset="0"/>
              </a:rPr>
              <a:t>H) →</a:t>
            </a:r>
            <a:r>
              <a:rPr lang="en-US">
                <a:solidFill>
                  <a:schemeClr val="accent2"/>
                </a:solidFill>
                <a:latin typeface="Times New Roman" charset="0"/>
                <a:cs typeface="Times New Roman" charset="0"/>
              </a:rPr>
              <a:t> </a:t>
            </a:r>
            <a:r>
              <a:rPr lang="en-US" baseline="30000">
                <a:solidFill>
                  <a:schemeClr val="accent2"/>
                </a:solidFill>
                <a:latin typeface="Times New Roman" charset="0"/>
                <a:cs typeface="Times New Roman" charset="0"/>
              </a:rPr>
              <a:t>4</a:t>
            </a:r>
            <a:r>
              <a:rPr lang="en-US">
                <a:solidFill>
                  <a:schemeClr val="accent2"/>
                </a:solidFill>
                <a:latin typeface="Times New Roman" charset="0"/>
                <a:cs typeface="Times New Roman" charset="0"/>
              </a:rPr>
              <a:t>He + energy + 2 neutrinos</a:t>
            </a:r>
          </a:p>
        </p:txBody>
      </p:sp>
      <p:sp>
        <p:nvSpPr>
          <p:cNvPr id="82946" name="Text Box 5"/>
          <p:cNvSpPr txBox="1">
            <a:spLocks noChangeArrowheads="1"/>
          </p:cNvSpPr>
          <p:nvPr/>
        </p:nvSpPr>
        <p:spPr bwMode="auto">
          <a:xfrm>
            <a:off x="457200" y="2649538"/>
            <a:ext cx="7772400" cy="308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solidFill>
                  <a:schemeClr val="accent2"/>
                </a:solidFill>
              </a:rPr>
              <a:t>The </a:t>
            </a:r>
            <a:r>
              <a:rPr lang="en-US" dirty="0"/>
              <a:t>helium</a:t>
            </a:r>
            <a:r>
              <a:rPr lang="en-US" dirty="0">
                <a:solidFill>
                  <a:schemeClr val="accent2"/>
                </a:solidFill>
              </a:rPr>
              <a:t> stays in the core.</a:t>
            </a:r>
          </a:p>
          <a:p>
            <a:pPr>
              <a:spcBef>
                <a:spcPct val="50000"/>
              </a:spcBef>
            </a:pPr>
            <a:r>
              <a:rPr lang="en-US" dirty="0">
                <a:solidFill>
                  <a:schemeClr val="accent2"/>
                </a:solidFill>
              </a:rPr>
              <a:t>The energy is in the form of </a:t>
            </a:r>
            <a:r>
              <a:rPr lang="en-US" dirty="0"/>
              <a:t>gamma rays</a:t>
            </a:r>
            <a:r>
              <a:rPr lang="en-US" dirty="0">
                <a:solidFill>
                  <a:schemeClr val="accent2"/>
                </a:solidFill>
              </a:rPr>
              <a:t>, which gradually lose their energy as they travel out from the core, emerging as visible light.</a:t>
            </a:r>
          </a:p>
          <a:p>
            <a:pPr>
              <a:spcBef>
                <a:spcPct val="50000"/>
              </a:spcBef>
            </a:pPr>
            <a:r>
              <a:rPr lang="en-US" dirty="0">
                <a:solidFill>
                  <a:schemeClr val="accent2"/>
                </a:solidFill>
              </a:rPr>
              <a:t>The </a:t>
            </a:r>
            <a:r>
              <a:rPr lang="en-US" dirty="0"/>
              <a:t>neutrinos</a:t>
            </a:r>
            <a:r>
              <a:rPr lang="en-US" dirty="0">
                <a:solidFill>
                  <a:schemeClr val="accent2"/>
                </a:solidFill>
              </a:rPr>
              <a:t> escape without interacting.</a:t>
            </a:r>
          </a:p>
        </p:txBody>
      </p:sp>
      <p:sp>
        <p:nvSpPr>
          <p:cNvPr id="82947" name="Rectangle 6"/>
          <p:cNvSpPr>
            <a:spLocks noGrp="1" noChangeArrowheads="1"/>
          </p:cNvSpPr>
          <p:nvPr>
            <p:ph type="title"/>
          </p:nvPr>
        </p:nvSpPr>
        <p:spPr>
          <a:xfrm>
            <a:off x="685800" y="-11113"/>
            <a:ext cx="7772400" cy="990601"/>
          </a:xfrm>
        </p:spPr>
        <p:txBody>
          <a:bodyPr/>
          <a:lstStyle/>
          <a:p>
            <a:pPr eaLnBrk="1" hangingPunct="1"/>
            <a:r>
              <a:rPr lang="en-US">
                <a:latin typeface="Arial" charset="0"/>
                <a:ea typeface="ＭＳ Ｐゴシック" charset="0"/>
              </a:rPr>
              <a:t>16.6 The Heart of the Sun</a:t>
            </a:r>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Text Box 3"/>
          <p:cNvSpPr txBox="1">
            <a:spLocks noChangeArrowheads="1"/>
          </p:cNvSpPr>
          <p:nvPr/>
        </p:nvSpPr>
        <p:spPr bwMode="auto">
          <a:xfrm>
            <a:off x="228600" y="1122363"/>
            <a:ext cx="8686800" cy="436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The </a:t>
            </a:r>
            <a:r>
              <a:rPr lang="en-US"/>
              <a:t>energy</a:t>
            </a:r>
            <a:r>
              <a:rPr lang="en-US">
                <a:solidFill>
                  <a:schemeClr val="accent2"/>
                </a:solidFill>
              </a:rPr>
              <a:t> created in the whole reaction can be calculated by the difference in mass between the initial particles and the final ones—for each interaction it turns out to be </a:t>
            </a:r>
            <a:r>
              <a:rPr lang="en-US"/>
              <a:t>4.3 × 10</a:t>
            </a:r>
            <a:r>
              <a:rPr lang="en-US" baseline="30000"/>
              <a:t>–12</a:t>
            </a:r>
            <a:r>
              <a:rPr lang="en-US"/>
              <a:t> J</a:t>
            </a:r>
            <a:r>
              <a:rPr lang="en-US">
                <a:solidFill>
                  <a:schemeClr val="accent2"/>
                </a:solidFill>
              </a:rPr>
              <a:t>.</a:t>
            </a:r>
          </a:p>
          <a:p>
            <a:pPr>
              <a:spcBef>
                <a:spcPct val="50000"/>
              </a:spcBef>
            </a:pPr>
            <a:r>
              <a:rPr lang="en-US">
                <a:solidFill>
                  <a:schemeClr val="accent2"/>
                </a:solidFill>
              </a:rPr>
              <a:t>This translates to </a:t>
            </a:r>
            <a:r>
              <a:rPr lang="en-US"/>
              <a:t>6.4 × 10</a:t>
            </a:r>
            <a:r>
              <a:rPr lang="en-US" baseline="30000"/>
              <a:t>14</a:t>
            </a:r>
            <a:r>
              <a:rPr lang="en-US"/>
              <a:t> J</a:t>
            </a:r>
            <a:r>
              <a:rPr lang="en-US">
                <a:solidFill>
                  <a:schemeClr val="accent2"/>
                </a:solidFill>
              </a:rPr>
              <a:t> per kg of hydrogen, so the Sun must convert </a:t>
            </a:r>
            <a:r>
              <a:rPr lang="en-US"/>
              <a:t>4.3 million tons</a:t>
            </a:r>
            <a:r>
              <a:rPr lang="en-US">
                <a:solidFill>
                  <a:schemeClr val="accent2"/>
                </a:solidFill>
              </a:rPr>
              <a:t> of matter into energy every second.</a:t>
            </a:r>
          </a:p>
          <a:p>
            <a:pPr>
              <a:spcBef>
                <a:spcPct val="50000"/>
              </a:spcBef>
            </a:pPr>
            <a:r>
              <a:rPr lang="en-US">
                <a:solidFill>
                  <a:schemeClr val="accent2"/>
                </a:solidFill>
              </a:rPr>
              <a:t>The Sun has enough hydrogen left to continue fusion for about another </a:t>
            </a:r>
            <a:r>
              <a:rPr lang="en-US"/>
              <a:t>5 billion years</a:t>
            </a:r>
            <a:r>
              <a:rPr lang="en-US">
                <a:solidFill>
                  <a:schemeClr val="accent2"/>
                </a:solidFill>
              </a:rPr>
              <a:t>.</a:t>
            </a:r>
          </a:p>
        </p:txBody>
      </p:sp>
      <p:sp>
        <p:nvSpPr>
          <p:cNvPr id="83970" name="Rectangle 4"/>
          <p:cNvSpPr>
            <a:spLocks noGrp="1" noChangeArrowheads="1"/>
          </p:cNvSpPr>
          <p:nvPr>
            <p:ph type="title"/>
          </p:nvPr>
        </p:nvSpPr>
        <p:spPr>
          <a:xfrm>
            <a:off x="685800" y="-11113"/>
            <a:ext cx="7772400" cy="990601"/>
          </a:xfrm>
        </p:spPr>
        <p:txBody>
          <a:bodyPr/>
          <a:lstStyle/>
          <a:p>
            <a:pPr eaLnBrk="1" hangingPunct="1"/>
            <a:r>
              <a:rPr lang="en-US">
                <a:latin typeface="Arial" charset="0"/>
                <a:ea typeface="ＭＳ Ｐゴシック" charset="0"/>
              </a:rPr>
              <a:t>16.6 The Heart of the Sun</a:t>
            </a:r>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4"/>
          <p:cNvSpPr>
            <a:spLocks noGrp="1" noChangeArrowheads="1"/>
          </p:cNvSpPr>
          <p:nvPr>
            <p:ph type="title"/>
          </p:nvPr>
        </p:nvSpPr>
        <p:spPr>
          <a:xfrm>
            <a:off x="457200" y="200025"/>
            <a:ext cx="8229600" cy="1219200"/>
          </a:xfrm>
        </p:spPr>
        <p:txBody>
          <a:bodyPr/>
          <a:lstStyle/>
          <a:p>
            <a:pPr eaLnBrk="1" hangingPunct="1"/>
            <a:r>
              <a:rPr lang="en-US">
                <a:latin typeface="Arial" charset="0"/>
                <a:ea typeface="ＭＳ Ｐゴシック" charset="0"/>
              </a:rPr>
              <a:t>More Precisely 16-1: </a:t>
            </a:r>
            <a:br>
              <a:rPr lang="en-US">
                <a:latin typeface="Arial" charset="0"/>
                <a:ea typeface="ＭＳ Ｐゴシック" charset="0"/>
              </a:rPr>
            </a:br>
            <a:r>
              <a:rPr lang="en-US">
                <a:latin typeface="Arial" charset="0"/>
                <a:ea typeface="ＭＳ Ｐゴシック" charset="0"/>
              </a:rPr>
              <a:t>Fundamental Forces</a:t>
            </a:r>
          </a:p>
        </p:txBody>
      </p:sp>
      <p:sp>
        <p:nvSpPr>
          <p:cNvPr id="84994" name="Text Box 5"/>
          <p:cNvSpPr txBox="1">
            <a:spLocks noChangeArrowheads="1"/>
          </p:cNvSpPr>
          <p:nvPr/>
        </p:nvSpPr>
        <p:spPr bwMode="auto">
          <a:xfrm>
            <a:off x="180975" y="1828800"/>
            <a:ext cx="8763000"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solidFill>
                  <a:schemeClr val="accent2"/>
                </a:solidFill>
              </a:rPr>
              <a:t>Physicists recognize four fundamental forces in nature:</a:t>
            </a:r>
          </a:p>
          <a:p>
            <a:pPr>
              <a:spcBef>
                <a:spcPct val="50000"/>
              </a:spcBef>
              <a:buFontTx/>
              <a:buAutoNum type="arabicPeriod"/>
            </a:pPr>
            <a:r>
              <a:rPr lang="en-US" dirty="0">
                <a:solidFill>
                  <a:schemeClr val="accent2"/>
                </a:solidFill>
              </a:rPr>
              <a:t>Gravity: Very weak, but always attractive and infinite in range</a:t>
            </a:r>
          </a:p>
          <a:p>
            <a:pPr>
              <a:spcBef>
                <a:spcPct val="50000"/>
              </a:spcBef>
              <a:buFontTx/>
              <a:buAutoNum type="arabicPeriod"/>
            </a:pPr>
            <a:r>
              <a:rPr lang="en-US" dirty="0">
                <a:solidFill>
                  <a:schemeClr val="accent2"/>
                </a:solidFill>
              </a:rPr>
              <a:t>Electromagnetic: Much stronger, but either attractive or repulsive; infinite in range</a:t>
            </a:r>
          </a:p>
          <a:p>
            <a:pPr>
              <a:spcBef>
                <a:spcPct val="50000"/>
              </a:spcBef>
              <a:buFontTx/>
              <a:buAutoNum type="arabicPeriod"/>
            </a:pPr>
            <a:r>
              <a:rPr lang="en-US" dirty="0">
                <a:solidFill>
                  <a:schemeClr val="accent2"/>
                </a:solidFill>
              </a:rPr>
              <a:t>Weak nuclear force: Responsible for beta decay; short range (1-2 proton diameters); weak</a:t>
            </a:r>
          </a:p>
          <a:p>
            <a:pPr>
              <a:spcBef>
                <a:spcPct val="50000"/>
              </a:spcBef>
              <a:buFontTx/>
              <a:buAutoNum type="arabicPeriod"/>
            </a:pPr>
            <a:r>
              <a:rPr lang="en-US" dirty="0">
                <a:solidFill>
                  <a:schemeClr val="accent2"/>
                </a:solidFill>
              </a:rPr>
              <a:t>Strong nuclear force: Keeps nucleus together; short range; very strong</a:t>
            </a:r>
          </a:p>
        </p:txBody>
      </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4"/>
          <p:cNvSpPr>
            <a:spLocks noGrp="1" noChangeArrowheads="1"/>
          </p:cNvSpPr>
          <p:nvPr>
            <p:ph type="title"/>
          </p:nvPr>
        </p:nvSpPr>
        <p:spPr>
          <a:xfrm>
            <a:off x="457200" y="269875"/>
            <a:ext cx="8229600" cy="1752600"/>
          </a:xfrm>
        </p:spPr>
        <p:txBody>
          <a:bodyPr/>
          <a:lstStyle/>
          <a:p>
            <a:pPr eaLnBrk="1" hangingPunct="1"/>
            <a:r>
              <a:rPr lang="en-US">
                <a:latin typeface="Arial" charset="0"/>
                <a:ea typeface="ＭＳ Ｐゴシック" charset="0"/>
              </a:rPr>
              <a:t>More Precisely 16-2: </a:t>
            </a:r>
            <a:br>
              <a:rPr lang="en-US">
                <a:latin typeface="Arial" charset="0"/>
                <a:ea typeface="ＭＳ Ｐゴシック" charset="0"/>
              </a:rPr>
            </a:br>
            <a:r>
              <a:rPr lang="en-US">
                <a:latin typeface="Arial" charset="0"/>
                <a:ea typeface="ＭＳ Ｐゴシック" charset="0"/>
              </a:rPr>
              <a:t>Energy Generation in the Proton</a:t>
            </a:r>
            <a:r>
              <a:rPr lang="en-US">
                <a:latin typeface="Arial Unicode MS" charset="0"/>
                <a:ea typeface="ＭＳ Ｐゴシック" charset="0"/>
                <a:cs typeface="Arial Unicode MS" charset="0"/>
              </a:rPr>
              <a:t>–</a:t>
            </a:r>
            <a:r>
              <a:rPr lang="en-US">
                <a:latin typeface="Arial" charset="0"/>
                <a:ea typeface="ＭＳ Ｐゴシック" charset="0"/>
              </a:rPr>
              <a:t>Proton Chain</a:t>
            </a:r>
          </a:p>
        </p:txBody>
      </p:sp>
      <p:sp>
        <p:nvSpPr>
          <p:cNvPr id="86018" name="Text Box 5"/>
          <p:cNvSpPr txBox="1">
            <a:spLocks noChangeArrowheads="1"/>
          </p:cNvSpPr>
          <p:nvPr/>
        </p:nvSpPr>
        <p:spPr bwMode="auto">
          <a:xfrm>
            <a:off x="374650" y="2309813"/>
            <a:ext cx="8382000" cy="393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Mass of four protons: 6.6943 x 10</a:t>
            </a:r>
            <a:r>
              <a:rPr lang="en-US" baseline="30000">
                <a:solidFill>
                  <a:schemeClr val="accent2"/>
                </a:solidFill>
                <a:latin typeface="Times New Roman" charset="0"/>
                <a:sym typeface="Symbol" charset="0"/>
              </a:rPr>
              <a:t></a:t>
            </a:r>
            <a:r>
              <a:rPr lang="en-US" baseline="30000">
                <a:solidFill>
                  <a:schemeClr val="accent2"/>
                </a:solidFill>
              </a:rPr>
              <a:t>27</a:t>
            </a:r>
            <a:r>
              <a:rPr lang="en-US">
                <a:solidFill>
                  <a:schemeClr val="accent2"/>
                </a:solidFill>
              </a:rPr>
              <a:t> kg</a:t>
            </a:r>
          </a:p>
          <a:p>
            <a:pPr>
              <a:spcBef>
                <a:spcPct val="50000"/>
              </a:spcBef>
            </a:pPr>
            <a:r>
              <a:rPr lang="en-US">
                <a:solidFill>
                  <a:schemeClr val="accent2"/>
                </a:solidFill>
              </a:rPr>
              <a:t>Mass of helium nucleus: 6.6466 x 10</a:t>
            </a:r>
            <a:r>
              <a:rPr lang="en-US" baseline="30000">
                <a:solidFill>
                  <a:schemeClr val="accent2"/>
                </a:solidFill>
                <a:sym typeface="Symbol" charset="0"/>
              </a:rPr>
              <a:t></a:t>
            </a:r>
            <a:r>
              <a:rPr lang="en-US" baseline="30000">
                <a:solidFill>
                  <a:schemeClr val="accent2"/>
                </a:solidFill>
              </a:rPr>
              <a:t>27</a:t>
            </a:r>
            <a:r>
              <a:rPr lang="en-US">
                <a:solidFill>
                  <a:schemeClr val="accent2"/>
                </a:solidFill>
              </a:rPr>
              <a:t> kg</a:t>
            </a:r>
          </a:p>
          <a:p>
            <a:pPr>
              <a:spcBef>
                <a:spcPct val="50000"/>
              </a:spcBef>
            </a:pPr>
            <a:r>
              <a:rPr lang="en-US">
                <a:solidFill>
                  <a:schemeClr val="accent2"/>
                </a:solidFill>
              </a:rPr>
              <a:t>Mass transformed to energy: 0.0477 x 10</a:t>
            </a:r>
            <a:r>
              <a:rPr lang="en-US" baseline="30000">
                <a:solidFill>
                  <a:schemeClr val="accent2"/>
                </a:solidFill>
                <a:latin typeface="Times New Roman" charset="0"/>
                <a:cs typeface="Times New Roman" charset="0"/>
                <a:sym typeface="Symbol" charset="0"/>
              </a:rPr>
              <a:t></a:t>
            </a:r>
            <a:r>
              <a:rPr lang="en-US" baseline="30000">
                <a:solidFill>
                  <a:schemeClr val="accent2"/>
                </a:solidFill>
              </a:rPr>
              <a:t>27</a:t>
            </a:r>
            <a:r>
              <a:rPr lang="en-US">
                <a:solidFill>
                  <a:schemeClr val="accent2"/>
                </a:solidFill>
              </a:rPr>
              <a:t> kg (about 0.71%)</a:t>
            </a:r>
          </a:p>
          <a:p>
            <a:pPr>
              <a:spcBef>
                <a:spcPct val="50000"/>
              </a:spcBef>
            </a:pPr>
            <a:r>
              <a:rPr lang="en-US">
                <a:solidFill>
                  <a:schemeClr val="accent2"/>
                </a:solidFill>
              </a:rPr>
              <a:t>Energy equivalent of that mass: 4.28 x 10</a:t>
            </a:r>
            <a:r>
              <a:rPr lang="en-US" baseline="30000">
                <a:solidFill>
                  <a:schemeClr val="accent2"/>
                </a:solidFill>
                <a:latin typeface="Times New Roman" charset="0"/>
              </a:rPr>
              <a:t>−</a:t>
            </a:r>
            <a:r>
              <a:rPr lang="en-US" baseline="30000">
                <a:solidFill>
                  <a:schemeClr val="accent2"/>
                </a:solidFill>
              </a:rPr>
              <a:t>12</a:t>
            </a:r>
            <a:r>
              <a:rPr lang="en-US">
                <a:solidFill>
                  <a:schemeClr val="accent2"/>
                </a:solidFill>
              </a:rPr>
              <a:t> J</a:t>
            </a:r>
          </a:p>
          <a:p>
            <a:pPr>
              <a:spcBef>
                <a:spcPct val="50000"/>
              </a:spcBef>
            </a:pPr>
            <a:r>
              <a:rPr lang="en-US">
                <a:solidFill>
                  <a:schemeClr val="accent2"/>
                </a:solidFill>
              </a:rPr>
              <a:t>Energy produced by fusion of one kilogram of hydrogen into helium: 6.40 x 10</a:t>
            </a:r>
            <a:r>
              <a:rPr lang="en-US" baseline="30000">
                <a:solidFill>
                  <a:schemeClr val="accent2"/>
                </a:solidFill>
              </a:rPr>
              <a:t>14</a:t>
            </a:r>
            <a:r>
              <a:rPr lang="en-US">
                <a:solidFill>
                  <a:schemeClr val="accent2"/>
                </a:solidFill>
              </a:rPr>
              <a:t> J</a:t>
            </a:r>
          </a:p>
        </p:txBody>
      </p:sp>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ext Box 3"/>
          <p:cNvSpPr txBox="1">
            <a:spLocks noChangeArrowheads="1"/>
          </p:cNvSpPr>
          <p:nvPr/>
        </p:nvSpPr>
        <p:spPr bwMode="auto">
          <a:xfrm>
            <a:off x="304800" y="1747838"/>
            <a:ext cx="8534400" cy="457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dirty="0"/>
              <a:t>Neutrinos</a:t>
            </a:r>
            <a:r>
              <a:rPr lang="en-US" dirty="0">
                <a:solidFill>
                  <a:schemeClr val="accent2"/>
                </a:solidFill>
              </a:rPr>
              <a:t> are emitted directly from the core of the Sun and </a:t>
            </a:r>
            <a:r>
              <a:rPr lang="en-US" dirty="0"/>
              <a:t>escape</a:t>
            </a:r>
            <a:r>
              <a:rPr lang="en-US" dirty="0">
                <a:solidFill>
                  <a:schemeClr val="accent2"/>
                </a:solidFill>
              </a:rPr>
              <a:t>, interacting with virtually nothing. Being able to observe these neutrinos would give us a </a:t>
            </a:r>
            <a:r>
              <a:rPr lang="en-US" dirty="0"/>
              <a:t>direct picture</a:t>
            </a:r>
            <a:r>
              <a:rPr lang="en-US" dirty="0">
                <a:solidFill>
                  <a:schemeClr val="accent2"/>
                </a:solidFill>
              </a:rPr>
              <a:t> of what is happening in the core.</a:t>
            </a:r>
          </a:p>
          <a:p>
            <a:pPr>
              <a:spcBef>
                <a:spcPct val="50000"/>
              </a:spcBef>
            </a:pPr>
            <a:r>
              <a:rPr lang="en-US" dirty="0">
                <a:solidFill>
                  <a:schemeClr val="accent2"/>
                </a:solidFill>
              </a:rPr>
              <a:t>Unfortunately, they are no more likely to interact with Earth-based detectors than they are with the Sun; the only way to spot them is to have a huge </a:t>
            </a:r>
            <a:r>
              <a:rPr lang="en-US" dirty="0"/>
              <a:t>detector volume</a:t>
            </a:r>
            <a:r>
              <a:rPr lang="en-US" dirty="0">
                <a:solidFill>
                  <a:schemeClr val="accent2"/>
                </a:solidFill>
              </a:rPr>
              <a:t> and to be able to observe </a:t>
            </a:r>
            <a:r>
              <a:rPr lang="en-US" dirty="0"/>
              <a:t>single interaction events</a:t>
            </a:r>
            <a:r>
              <a:rPr lang="en-US" dirty="0">
                <a:solidFill>
                  <a:schemeClr val="accent2"/>
                </a:solidFill>
              </a:rPr>
              <a:t>.</a:t>
            </a:r>
          </a:p>
        </p:txBody>
      </p:sp>
      <p:sp>
        <p:nvSpPr>
          <p:cNvPr id="87042" name="Rectangle 4"/>
          <p:cNvSpPr>
            <a:spLocks noGrp="1" noChangeArrowheads="1"/>
          </p:cNvSpPr>
          <p:nvPr>
            <p:ph type="title"/>
          </p:nvPr>
        </p:nvSpPr>
        <p:spPr>
          <a:xfrm>
            <a:off x="685800" y="280988"/>
            <a:ext cx="7772400" cy="1066800"/>
          </a:xfrm>
        </p:spPr>
        <p:txBody>
          <a:bodyPr/>
          <a:lstStyle/>
          <a:p>
            <a:pPr eaLnBrk="1" hangingPunct="1"/>
            <a:r>
              <a:rPr lang="en-US">
                <a:latin typeface="Arial" charset="0"/>
                <a:ea typeface="ＭＳ Ｐゴシック" charset="0"/>
              </a:rPr>
              <a:t>16.7 Observations of Solar Neutrinos</a:t>
            </a:r>
          </a:p>
        </p:txBody>
      </p:sp>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6"/>
          <p:cNvSpPr>
            <a:spLocks noGrp="1" noChangeArrowheads="1"/>
          </p:cNvSpPr>
          <p:nvPr>
            <p:ph type="title"/>
          </p:nvPr>
        </p:nvSpPr>
        <p:spPr>
          <a:xfrm>
            <a:off x="685800" y="234950"/>
            <a:ext cx="7772400" cy="1143000"/>
          </a:xfrm>
        </p:spPr>
        <p:txBody>
          <a:bodyPr/>
          <a:lstStyle/>
          <a:p>
            <a:pPr eaLnBrk="1" hangingPunct="1"/>
            <a:r>
              <a:rPr lang="en-US">
                <a:latin typeface="Arial" charset="0"/>
                <a:ea typeface="ＭＳ Ｐゴシック" charset="0"/>
              </a:rPr>
              <a:t>16.7 Observations of Solar Neutrinos</a:t>
            </a:r>
          </a:p>
        </p:txBody>
      </p:sp>
      <p:sp>
        <p:nvSpPr>
          <p:cNvPr id="88066" name="Text Box 8"/>
          <p:cNvSpPr txBox="1">
            <a:spLocks noChangeArrowheads="1"/>
          </p:cNvSpPr>
          <p:nvPr/>
        </p:nvSpPr>
        <p:spPr bwMode="auto">
          <a:xfrm>
            <a:off x="609600" y="1752600"/>
            <a:ext cx="7924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Typical solar neutrino detectors; resolution is very poor</a:t>
            </a:r>
          </a:p>
        </p:txBody>
      </p:sp>
      <p:pic>
        <p:nvPicPr>
          <p:cNvPr id="3" name="Picture 2" descr="16_28_Figure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2362200"/>
            <a:ext cx="3475644" cy="4114800"/>
          </a:xfrm>
          <a:prstGeom prst="rect">
            <a:avLst/>
          </a:prstGeom>
        </p:spPr>
      </p:pic>
      <p:pic>
        <p:nvPicPr>
          <p:cNvPr id="4" name="Picture 3" descr="16_28_FigureB.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43400" y="2362200"/>
            <a:ext cx="4326591" cy="41148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Text Box 5"/>
          <p:cNvSpPr txBox="1">
            <a:spLocks noChangeArrowheads="1"/>
          </p:cNvSpPr>
          <p:nvPr/>
        </p:nvSpPr>
        <p:spPr bwMode="auto">
          <a:xfrm>
            <a:off x="796925" y="1812925"/>
            <a:ext cx="7543800"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t>Detection</a:t>
            </a:r>
            <a:r>
              <a:rPr lang="en-US">
                <a:solidFill>
                  <a:schemeClr val="accent2"/>
                </a:solidFill>
              </a:rPr>
              <a:t> of solar neutrinos has been going on for more than 30 years now; there has always been a deficit in the type of neutrinos expected to be emitted by the Sun.</a:t>
            </a:r>
          </a:p>
          <a:p>
            <a:pPr>
              <a:spcBef>
                <a:spcPct val="50000"/>
              </a:spcBef>
            </a:pPr>
            <a:r>
              <a:rPr lang="en-US">
                <a:solidFill>
                  <a:schemeClr val="accent2"/>
                </a:solidFill>
              </a:rPr>
              <a:t>Recent research proves that the Sun is emitting about as many neutrinos as the standard solar model predicts, but the neutrinos change into other types of neutrinos between the Sun and the Earth, causing the apparent deficit.</a:t>
            </a:r>
          </a:p>
        </p:txBody>
      </p:sp>
      <p:sp>
        <p:nvSpPr>
          <p:cNvPr id="90114" name="Rectangle 6"/>
          <p:cNvSpPr>
            <a:spLocks noGrp="1" noChangeArrowheads="1"/>
          </p:cNvSpPr>
          <p:nvPr>
            <p:ph type="title"/>
          </p:nvPr>
        </p:nvSpPr>
        <p:spPr>
          <a:xfrm>
            <a:off x="685800" y="252413"/>
            <a:ext cx="7772400" cy="1143000"/>
          </a:xfrm>
        </p:spPr>
        <p:txBody>
          <a:bodyPr/>
          <a:lstStyle/>
          <a:p>
            <a:pPr eaLnBrk="1" hangingPunct="1"/>
            <a:r>
              <a:rPr lang="en-US">
                <a:latin typeface="Arial" charset="0"/>
                <a:ea typeface="ＭＳ Ｐゴシック" charset="0"/>
              </a:rPr>
              <a:t>16.7 Observations of Solar Neutrinos</a:t>
            </a:r>
          </a:p>
        </p:txBody>
      </p:sp>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ext Box 5"/>
          <p:cNvSpPr txBox="1">
            <a:spLocks noChangeArrowheads="1"/>
          </p:cNvSpPr>
          <p:nvPr/>
        </p:nvSpPr>
        <p:spPr bwMode="auto">
          <a:xfrm>
            <a:off x="339725" y="1212850"/>
            <a:ext cx="8458200" cy="500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buFontTx/>
              <a:buChar char="•"/>
            </a:pPr>
            <a:r>
              <a:rPr lang="en-US">
                <a:solidFill>
                  <a:schemeClr val="accent2"/>
                </a:solidFill>
              </a:rPr>
              <a:t> Main interior regions of Sun: core, radiation zone, convection zone, photosphere, chromosphere, transition region, corona, solar wind</a:t>
            </a:r>
          </a:p>
          <a:p>
            <a:pPr>
              <a:spcBef>
                <a:spcPct val="50000"/>
              </a:spcBef>
              <a:buFontTx/>
              <a:buChar char="•"/>
            </a:pPr>
            <a:r>
              <a:rPr lang="en-US">
                <a:solidFill>
                  <a:schemeClr val="accent2"/>
                </a:solidFill>
              </a:rPr>
              <a:t> Energy comes from nuclear fusion; produces neutrinos along with energy</a:t>
            </a:r>
          </a:p>
          <a:p>
            <a:pPr>
              <a:spcBef>
                <a:spcPct val="50000"/>
              </a:spcBef>
              <a:buFontTx/>
              <a:buChar char="•"/>
            </a:pPr>
            <a:r>
              <a:rPr lang="en-US">
                <a:solidFill>
                  <a:schemeClr val="accent2"/>
                </a:solidFill>
              </a:rPr>
              <a:t> Standard solar model is based on hydrostatic equilibrium of Sun</a:t>
            </a:r>
          </a:p>
          <a:p>
            <a:pPr>
              <a:spcBef>
                <a:spcPct val="50000"/>
              </a:spcBef>
              <a:buFontTx/>
              <a:buChar char="•"/>
            </a:pPr>
            <a:r>
              <a:rPr lang="en-US">
                <a:solidFill>
                  <a:schemeClr val="accent2"/>
                </a:solidFill>
              </a:rPr>
              <a:t> Study of solar oscillations leads to information about interior</a:t>
            </a:r>
          </a:p>
        </p:txBody>
      </p:sp>
      <p:sp>
        <p:nvSpPr>
          <p:cNvPr id="91138" name="Rectangle 6"/>
          <p:cNvSpPr>
            <a:spLocks noGrp="1" noChangeArrowheads="1"/>
          </p:cNvSpPr>
          <p:nvPr>
            <p:ph type="title"/>
          </p:nvPr>
        </p:nvSpPr>
        <p:spPr>
          <a:xfrm>
            <a:off x="685800" y="23813"/>
            <a:ext cx="7772400" cy="914400"/>
          </a:xfrm>
        </p:spPr>
        <p:txBody>
          <a:bodyPr/>
          <a:lstStyle/>
          <a:p>
            <a:pPr eaLnBrk="1" hangingPunct="1"/>
            <a:r>
              <a:rPr lang="en-US">
                <a:latin typeface="Arial" charset="0"/>
                <a:ea typeface="ＭＳ Ｐゴシック" charset="0"/>
              </a:rPr>
              <a:t>Summary of Chapter 16</a:t>
            </a:r>
          </a:p>
        </p:txBody>
      </p:sp>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Text Box 3"/>
          <p:cNvSpPr txBox="1">
            <a:spLocks noChangeArrowheads="1"/>
          </p:cNvSpPr>
          <p:nvPr/>
        </p:nvSpPr>
        <p:spPr bwMode="auto">
          <a:xfrm>
            <a:off x="492125" y="1295400"/>
            <a:ext cx="8153400" cy="479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buFontTx/>
              <a:buChar char="•"/>
            </a:pPr>
            <a:r>
              <a:rPr lang="en-US">
                <a:solidFill>
                  <a:schemeClr val="accent2"/>
                </a:solidFill>
              </a:rPr>
              <a:t> Absorption lines in spectrum tell composition and temperature</a:t>
            </a:r>
          </a:p>
          <a:p>
            <a:pPr>
              <a:spcBef>
                <a:spcPct val="50000"/>
              </a:spcBef>
              <a:buFontTx/>
              <a:buChar char="•"/>
            </a:pPr>
            <a:r>
              <a:rPr lang="en-US">
                <a:solidFill>
                  <a:schemeClr val="accent2"/>
                </a:solidFill>
              </a:rPr>
              <a:t> Sunspots associated with intense magnetism</a:t>
            </a:r>
          </a:p>
          <a:p>
            <a:pPr>
              <a:spcBef>
                <a:spcPct val="50000"/>
              </a:spcBef>
              <a:buFontTx/>
              <a:buChar char="•"/>
            </a:pPr>
            <a:r>
              <a:rPr lang="en-US">
                <a:solidFill>
                  <a:schemeClr val="accent2"/>
                </a:solidFill>
              </a:rPr>
              <a:t> Number of sunspots varies in an 11-year cycle</a:t>
            </a:r>
          </a:p>
          <a:p>
            <a:pPr>
              <a:spcBef>
                <a:spcPct val="50000"/>
              </a:spcBef>
              <a:buFontTx/>
              <a:buChar char="•"/>
            </a:pPr>
            <a:r>
              <a:rPr lang="en-US">
                <a:solidFill>
                  <a:schemeClr val="accent2"/>
                </a:solidFill>
              </a:rPr>
              <a:t> Large solar ejection events: prominences, flares, and coronal ejections</a:t>
            </a:r>
          </a:p>
          <a:p>
            <a:pPr>
              <a:spcBef>
                <a:spcPct val="50000"/>
              </a:spcBef>
              <a:buFontTx/>
              <a:buChar char="•"/>
            </a:pPr>
            <a:r>
              <a:rPr lang="en-US">
                <a:solidFill>
                  <a:schemeClr val="accent2"/>
                </a:solidFill>
              </a:rPr>
              <a:t> Observations of solar neutrinos show deficit, due to peculiar neutrino behavior</a:t>
            </a:r>
          </a:p>
        </p:txBody>
      </p:sp>
      <p:sp>
        <p:nvSpPr>
          <p:cNvPr id="92162" name="Rectangle 4"/>
          <p:cNvSpPr>
            <a:spLocks noGrp="1" noChangeArrowheads="1"/>
          </p:cNvSpPr>
          <p:nvPr>
            <p:ph type="title"/>
          </p:nvPr>
        </p:nvSpPr>
        <p:spPr>
          <a:xfrm>
            <a:off x="304800" y="-100013"/>
            <a:ext cx="8534400" cy="1143001"/>
          </a:xfrm>
        </p:spPr>
        <p:txBody>
          <a:bodyPr/>
          <a:lstStyle/>
          <a:p>
            <a:pPr eaLnBrk="1" hangingPunct="1"/>
            <a:r>
              <a:rPr lang="en-US">
                <a:latin typeface="Arial" charset="0"/>
                <a:ea typeface="ＭＳ Ｐゴシック" charset="0"/>
              </a:rPr>
              <a:t>Summary of Chapter 16 (cont.)</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 Box 3"/>
          <p:cNvSpPr txBox="1">
            <a:spLocks noChangeArrowheads="1"/>
          </p:cNvSpPr>
          <p:nvPr/>
        </p:nvSpPr>
        <p:spPr bwMode="auto">
          <a:xfrm>
            <a:off x="304800" y="1447800"/>
            <a:ext cx="8686800" cy="323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t>Radius</a:t>
            </a:r>
            <a:r>
              <a:rPr lang="en-US">
                <a:solidFill>
                  <a:schemeClr val="accent2"/>
                </a:solidFill>
              </a:rPr>
              <a:t>: 700,000 km</a:t>
            </a:r>
          </a:p>
          <a:p>
            <a:pPr>
              <a:spcBef>
                <a:spcPct val="50000"/>
              </a:spcBef>
            </a:pPr>
            <a:r>
              <a:rPr lang="en-US"/>
              <a:t>Mass</a:t>
            </a:r>
            <a:r>
              <a:rPr lang="en-US">
                <a:solidFill>
                  <a:schemeClr val="accent2"/>
                </a:solidFill>
              </a:rPr>
              <a:t>: 2.0 × 10</a:t>
            </a:r>
            <a:r>
              <a:rPr lang="en-US" baseline="30000">
                <a:solidFill>
                  <a:schemeClr val="accent2"/>
                </a:solidFill>
              </a:rPr>
              <a:t>30</a:t>
            </a:r>
            <a:r>
              <a:rPr lang="en-US">
                <a:solidFill>
                  <a:schemeClr val="accent2"/>
                </a:solidFill>
              </a:rPr>
              <a:t> kg</a:t>
            </a:r>
          </a:p>
          <a:p>
            <a:pPr>
              <a:spcBef>
                <a:spcPct val="50000"/>
              </a:spcBef>
            </a:pPr>
            <a:r>
              <a:rPr lang="en-US"/>
              <a:t>Density</a:t>
            </a:r>
            <a:r>
              <a:rPr lang="en-US">
                <a:solidFill>
                  <a:schemeClr val="accent2"/>
                </a:solidFill>
              </a:rPr>
              <a:t>: 1400 kg/m</a:t>
            </a:r>
            <a:r>
              <a:rPr lang="en-US" baseline="30000">
                <a:solidFill>
                  <a:schemeClr val="accent2"/>
                </a:solidFill>
              </a:rPr>
              <a:t>3</a:t>
            </a:r>
          </a:p>
          <a:p>
            <a:pPr>
              <a:spcBef>
                <a:spcPct val="50000"/>
              </a:spcBef>
            </a:pPr>
            <a:r>
              <a:rPr lang="en-US"/>
              <a:t>Rotation</a:t>
            </a:r>
            <a:r>
              <a:rPr lang="en-US">
                <a:solidFill>
                  <a:schemeClr val="accent2"/>
                </a:solidFill>
              </a:rPr>
              <a:t>: Differential; period about a month</a:t>
            </a:r>
          </a:p>
          <a:p>
            <a:pPr>
              <a:spcBef>
                <a:spcPct val="50000"/>
              </a:spcBef>
            </a:pPr>
            <a:r>
              <a:rPr lang="en-US"/>
              <a:t>Surface temperature</a:t>
            </a:r>
            <a:r>
              <a:rPr lang="en-US">
                <a:solidFill>
                  <a:schemeClr val="accent2"/>
                </a:solidFill>
              </a:rPr>
              <a:t>: 5800 K</a:t>
            </a:r>
          </a:p>
          <a:p>
            <a:pPr>
              <a:spcBef>
                <a:spcPct val="50000"/>
              </a:spcBef>
            </a:pPr>
            <a:r>
              <a:rPr lang="en-US">
                <a:solidFill>
                  <a:schemeClr val="accent2"/>
                </a:solidFill>
              </a:rPr>
              <a:t>Apparent surface of Sun is </a:t>
            </a:r>
            <a:r>
              <a:rPr lang="en-US"/>
              <a:t>photosphere</a:t>
            </a:r>
          </a:p>
        </p:txBody>
      </p:sp>
      <p:sp>
        <p:nvSpPr>
          <p:cNvPr id="19458" name="Rectangle 4"/>
          <p:cNvSpPr>
            <a:spLocks noGrp="1" noChangeArrowheads="1"/>
          </p:cNvSpPr>
          <p:nvPr>
            <p:ph type="title"/>
          </p:nvPr>
        </p:nvSpPr>
        <p:spPr>
          <a:xfrm>
            <a:off x="685800" y="252413"/>
            <a:ext cx="7772400" cy="1143000"/>
          </a:xfrm>
        </p:spPr>
        <p:txBody>
          <a:bodyPr/>
          <a:lstStyle/>
          <a:p>
            <a:pPr eaLnBrk="1" hangingPunct="1"/>
            <a:r>
              <a:rPr lang="en-US">
                <a:latin typeface="Arial" charset="0"/>
                <a:ea typeface="ＭＳ Ｐゴシック" charset="0"/>
              </a:rPr>
              <a:t>16.1 Physical Properties of</a:t>
            </a:r>
            <a:br>
              <a:rPr lang="en-US">
                <a:latin typeface="Arial" charset="0"/>
                <a:ea typeface="ＭＳ Ｐゴシック" charset="0"/>
              </a:rPr>
            </a:br>
            <a:r>
              <a:rPr lang="en-US">
                <a:latin typeface="Arial" charset="0"/>
                <a:ea typeface="ＭＳ Ｐゴシック" charset="0"/>
              </a:rPr>
              <a:t>the Sun</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4"/>
          <p:cNvSpPr>
            <a:spLocks noGrp="1" noChangeArrowheads="1"/>
          </p:cNvSpPr>
          <p:nvPr>
            <p:ph type="title"/>
          </p:nvPr>
        </p:nvSpPr>
        <p:spPr>
          <a:xfrm>
            <a:off x="685800" y="239713"/>
            <a:ext cx="7772400" cy="1143000"/>
          </a:xfrm>
        </p:spPr>
        <p:txBody>
          <a:bodyPr/>
          <a:lstStyle/>
          <a:p>
            <a:pPr eaLnBrk="1" hangingPunct="1"/>
            <a:r>
              <a:rPr lang="en-US">
                <a:latin typeface="Arial" charset="0"/>
                <a:ea typeface="ＭＳ Ｐゴシック" charset="0"/>
              </a:rPr>
              <a:t>16.1 Physical Properties of</a:t>
            </a:r>
            <a:br>
              <a:rPr lang="en-US">
                <a:latin typeface="Arial" charset="0"/>
                <a:ea typeface="ＭＳ Ｐゴシック" charset="0"/>
              </a:rPr>
            </a:br>
            <a:r>
              <a:rPr lang="en-US">
                <a:latin typeface="Arial" charset="0"/>
                <a:ea typeface="ＭＳ Ｐゴシック" charset="0"/>
              </a:rPr>
              <a:t>the Sun</a:t>
            </a:r>
          </a:p>
        </p:txBody>
      </p:sp>
      <p:sp>
        <p:nvSpPr>
          <p:cNvPr id="20482" name="Text Box 5"/>
          <p:cNvSpPr txBox="1">
            <a:spLocks noChangeArrowheads="1"/>
          </p:cNvSpPr>
          <p:nvPr/>
        </p:nvSpPr>
        <p:spPr bwMode="auto">
          <a:xfrm>
            <a:off x="304800" y="1543050"/>
            <a:ext cx="85344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This is a filtered image of the Sun showing sunspots, the sharp edge of the Sun due to the thin photosphere, and the corona.</a:t>
            </a:r>
          </a:p>
        </p:txBody>
      </p:sp>
      <p:pic>
        <p:nvPicPr>
          <p:cNvPr id="2" name="Picture 1" descr="16_01_Figure.jpg"/>
          <p:cNvPicPr>
            <a:picLocks noChangeAspect="1"/>
          </p:cNvPicPr>
          <p:nvPr/>
        </p:nvPicPr>
        <p:blipFill rotWithShape="1">
          <a:blip r:embed="rId3">
            <a:extLst>
              <a:ext uri="{28A0092B-C50C-407E-A947-70E740481C1C}">
                <a14:useLocalDpi xmlns:a14="http://schemas.microsoft.com/office/drawing/2010/main" val="0"/>
              </a:ext>
            </a:extLst>
          </a:blip>
          <a:srcRect b="2781"/>
          <a:stretch/>
        </p:blipFill>
        <p:spPr>
          <a:xfrm>
            <a:off x="2513584" y="2474836"/>
            <a:ext cx="4115816" cy="423076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ext Box 5"/>
          <p:cNvSpPr txBox="1">
            <a:spLocks noChangeArrowheads="1"/>
          </p:cNvSpPr>
          <p:nvPr/>
        </p:nvSpPr>
        <p:spPr bwMode="auto">
          <a:xfrm>
            <a:off x="381000" y="1747838"/>
            <a:ext cx="3505200" cy="3509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t>Interior structure</a:t>
            </a:r>
            <a:r>
              <a:rPr lang="en-US">
                <a:solidFill>
                  <a:schemeClr val="accent2"/>
                </a:solidFill>
              </a:rPr>
              <a:t> of the Sun:</a:t>
            </a:r>
          </a:p>
          <a:p>
            <a:pPr>
              <a:spcBef>
                <a:spcPct val="50000"/>
              </a:spcBef>
            </a:pPr>
            <a:r>
              <a:rPr lang="en-US">
                <a:solidFill>
                  <a:schemeClr val="accent2"/>
                </a:solidFill>
              </a:rPr>
              <a:t>Outer layers are not to scale</a:t>
            </a:r>
          </a:p>
          <a:p>
            <a:pPr>
              <a:spcBef>
                <a:spcPct val="50000"/>
              </a:spcBef>
            </a:pPr>
            <a:r>
              <a:rPr lang="en-US">
                <a:solidFill>
                  <a:schemeClr val="accent2"/>
                </a:solidFill>
              </a:rPr>
              <a:t>The </a:t>
            </a:r>
            <a:r>
              <a:rPr lang="en-US"/>
              <a:t>core</a:t>
            </a:r>
            <a:r>
              <a:rPr lang="en-US">
                <a:solidFill>
                  <a:schemeClr val="accent2"/>
                </a:solidFill>
              </a:rPr>
              <a:t> is where nuclear fusion takes place</a:t>
            </a:r>
          </a:p>
        </p:txBody>
      </p:sp>
      <p:sp>
        <p:nvSpPr>
          <p:cNvPr id="22530" name="Rectangle 6"/>
          <p:cNvSpPr>
            <a:spLocks noGrp="1" noChangeArrowheads="1"/>
          </p:cNvSpPr>
          <p:nvPr>
            <p:ph type="title"/>
          </p:nvPr>
        </p:nvSpPr>
        <p:spPr>
          <a:xfrm>
            <a:off x="685800" y="252413"/>
            <a:ext cx="7772400" cy="1143000"/>
          </a:xfrm>
        </p:spPr>
        <p:txBody>
          <a:bodyPr/>
          <a:lstStyle/>
          <a:p>
            <a:pPr eaLnBrk="1" hangingPunct="1"/>
            <a:r>
              <a:rPr lang="en-US">
                <a:latin typeface="Arial" charset="0"/>
                <a:ea typeface="ＭＳ Ｐゴシック" charset="0"/>
              </a:rPr>
              <a:t>16.1 Physical Properties of</a:t>
            </a:r>
            <a:br>
              <a:rPr lang="en-US">
                <a:latin typeface="Arial" charset="0"/>
                <a:ea typeface="ＭＳ Ｐゴシック" charset="0"/>
              </a:rPr>
            </a:br>
            <a:r>
              <a:rPr lang="en-US">
                <a:latin typeface="Arial" charset="0"/>
                <a:ea typeface="ＭＳ Ｐゴシック" charset="0"/>
              </a:rPr>
              <a:t>the Sun</a:t>
            </a:r>
          </a:p>
        </p:txBody>
      </p:sp>
      <p:pic>
        <p:nvPicPr>
          <p:cNvPr id="2" name="Picture 1" descr="16_02_Figure.jpg"/>
          <p:cNvPicPr>
            <a:picLocks noChangeAspect="1"/>
          </p:cNvPicPr>
          <p:nvPr/>
        </p:nvPicPr>
        <p:blipFill rotWithShape="1">
          <a:blip r:embed="rId3">
            <a:extLst>
              <a:ext uri="{28A0092B-C50C-407E-A947-70E740481C1C}">
                <a14:useLocalDpi xmlns:a14="http://schemas.microsoft.com/office/drawing/2010/main" val="0"/>
              </a:ext>
            </a:extLst>
          </a:blip>
          <a:srcRect b="2781"/>
          <a:stretch/>
        </p:blipFill>
        <p:spPr>
          <a:xfrm>
            <a:off x="3962400" y="1752600"/>
            <a:ext cx="5018024" cy="47433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ext Box 3"/>
          <p:cNvSpPr txBox="1">
            <a:spLocks noChangeArrowheads="1"/>
          </p:cNvSpPr>
          <p:nvPr/>
        </p:nvSpPr>
        <p:spPr bwMode="auto">
          <a:xfrm>
            <a:off x="381000" y="1778000"/>
            <a:ext cx="8534400" cy="393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t>Luminosity</a:t>
            </a:r>
            <a:r>
              <a:rPr lang="en-US">
                <a:solidFill>
                  <a:schemeClr val="accent2"/>
                </a:solidFill>
                <a:cs typeface="Arial" charset="0"/>
              </a:rPr>
              <a:t>—</a:t>
            </a:r>
            <a:r>
              <a:rPr lang="en-US">
                <a:solidFill>
                  <a:schemeClr val="accent2"/>
                </a:solidFill>
              </a:rPr>
              <a:t>total energy radiated by the Sun— can be calculated from the fraction of that energy that reaches Earth.</a:t>
            </a:r>
          </a:p>
          <a:p>
            <a:pPr>
              <a:spcBef>
                <a:spcPct val="50000"/>
              </a:spcBef>
            </a:pPr>
            <a:r>
              <a:rPr lang="en-US"/>
              <a:t>Solar constant</a:t>
            </a:r>
            <a:r>
              <a:rPr lang="en-US">
                <a:solidFill>
                  <a:schemeClr val="accent2"/>
                </a:solidFill>
              </a:rPr>
              <a:t>—amount of Sun's energy reaching Earth—is </a:t>
            </a:r>
            <a:r>
              <a:rPr lang="en-US"/>
              <a:t>1400 W/m</a:t>
            </a:r>
            <a:r>
              <a:rPr lang="en-US" baseline="30000"/>
              <a:t>2</a:t>
            </a:r>
            <a:r>
              <a:rPr lang="en-US">
                <a:solidFill>
                  <a:schemeClr val="accent2"/>
                </a:solidFill>
              </a:rPr>
              <a:t>.</a:t>
            </a:r>
          </a:p>
          <a:p>
            <a:pPr>
              <a:spcBef>
                <a:spcPct val="50000"/>
              </a:spcBef>
            </a:pPr>
            <a:r>
              <a:rPr lang="en-US"/>
              <a:t>Total luminosity</a:t>
            </a:r>
            <a:r>
              <a:rPr lang="en-US">
                <a:solidFill>
                  <a:schemeClr val="accent2"/>
                </a:solidFill>
              </a:rPr>
              <a:t> is about </a:t>
            </a:r>
            <a:r>
              <a:rPr lang="en-US"/>
              <a:t>4 × 10</a:t>
            </a:r>
            <a:r>
              <a:rPr lang="en-US" baseline="30000"/>
              <a:t>26</a:t>
            </a:r>
            <a:r>
              <a:rPr lang="en-US"/>
              <a:t> W</a:t>
            </a:r>
            <a:r>
              <a:rPr lang="en-US">
                <a:solidFill>
                  <a:schemeClr val="accent2"/>
                </a:solidFill>
              </a:rPr>
              <a:t>—the equivalent of 10 billion 1-megaton nuclear bombs per second.</a:t>
            </a:r>
          </a:p>
        </p:txBody>
      </p:sp>
      <p:sp>
        <p:nvSpPr>
          <p:cNvPr id="24578" name="Rectangle 4"/>
          <p:cNvSpPr>
            <a:spLocks noGrp="1" noChangeArrowheads="1"/>
          </p:cNvSpPr>
          <p:nvPr>
            <p:ph type="title"/>
          </p:nvPr>
        </p:nvSpPr>
        <p:spPr>
          <a:xfrm>
            <a:off x="685800" y="252413"/>
            <a:ext cx="7772400" cy="1143000"/>
          </a:xfrm>
        </p:spPr>
        <p:txBody>
          <a:bodyPr/>
          <a:lstStyle/>
          <a:p>
            <a:pPr eaLnBrk="1" hangingPunct="1"/>
            <a:r>
              <a:rPr lang="en-US">
                <a:latin typeface="Arial" charset="0"/>
                <a:ea typeface="ＭＳ Ｐゴシック" charset="0"/>
              </a:rPr>
              <a:t>16.1 Physical Properties of</a:t>
            </a:r>
            <a:br>
              <a:rPr lang="en-US">
                <a:latin typeface="Arial" charset="0"/>
                <a:ea typeface="ＭＳ Ｐゴシック" charset="0"/>
              </a:rPr>
            </a:br>
            <a:r>
              <a:rPr lang="en-US">
                <a:latin typeface="Arial" charset="0"/>
                <a:ea typeface="ＭＳ Ｐゴシック" charset="0"/>
              </a:rPr>
              <a:t>the Sun</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ext Box 7"/>
          <p:cNvSpPr txBox="1">
            <a:spLocks noChangeArrowheads="1"/>
          </p:cNvSpPr>
          <p:nvPr/>
        </p:nvSpPr>
        <p:spPr bwMode="auto">
          <a:xfrm>
            <a:off x="304800" y="2024063"/>
            <a:ext cx="3657600"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chemeClr val="accent2"/>
                </a:solidFill>
              </a:rPr>
              <a:t>This diagram illustrates how one can extrapolate from the radiation hitting Earth to the </a:t>
            </a:r>
            <a:r>
              <a:rPr lang="en-US"/>
              <a:t>entire output</a:t>
            </a:r>
            <a:r>
              <a:rPr lang="en-US">
                <a:solidFill>
                  <a:schemeClr val="accent2"/>
                </a:solidFill>
              </a:rPr>
              <a:t> of the Sun</a:t>
            </a:r>
          </a:p>
        </p:txBody>
      </p:sp>
      <p:sp>
        <p:nvSpPr>
          <p:cNvPr id="25602" name="Rectangle 8"/>
          <p:cNvSpPr>
            <a:spLocks noGrp="1" noChangeArrowheads="1"/>
          </p:cNvSpPr>
          <p:nvPr>
            <p:ph type="title"/>
          </p:nvPr>
        </p:nvSpPr>
        <p:spPr>
          <a:xfrm>
            <a:off x="685800" y="252413"/>
            <a:ext cx="7772400" cy="1143000"/>
          </a:xfrm>
        </p:spPr>
        <p:txBody>
          <a:bodyPr/>
          <a:lstStyle/>
          <a:p>
            <a:pPr eaLnBrk="1" hangingPunct="1"/>
            <a:r>
              <a:rPr lang="en-US">
                <a:latin typeface="Arial" charset="0"/>
                <a:ea typeface="ＭＳ Ｐゴシック" charset="0"/>
              </a:rPr>
              <a:t>16.1 Physical Properties of</a:t>
            </a:r>
            <a:br>
              <a:rPr lang="en-US">
                <a:latin typeface="Arial" charset="0"/>
                <a:ea typeface="ＭＳ Ｐゴシック" charset="0"/>
              </a:rPr>
            </a:br>
            <a:r>
              <a:rPr lang="en-US">
                <a:latin typeface="Arial" charset="0"/>
                <a:ea typeface="ＭＳ Ｐゴシック" charset="0"/>
              </a:rPr>
              <a:t>the Sun</a:t>
            </a:r>
          </a:p>
        </p:txBody>
      </p:sp>
      <p:pic>
        <p:nvPicPr>
          <p:cNvPr id="2" name="Picture 1" descr="16_03_Figure.jpg"/>
          <p:cNvPicPr>
            <a:picLocks noChangeAspect="1"/>
          </p:cNvPicPr>
          <p:nvPr/>
        </p:nvPicPr>
        <p:blipFill rotWithShape="1">
          <a:blip r:embed="rId3">
            <a:extLst>
              <a:ext uri="{28A0092B-C50C-407E-A947-70E740481C1C}">
                <a14:useLocalDpi xmlns:a14="http://schemas.microsoft.com/office/drawing/2010/main" val="0"/>
              </a:ext>
            </a:extLst>
          </a:blip>
          <a:srcRect b="2918"/>
          <a:stretch/>
        </p:blipFill>
        <p:spPr>
          <a:xfrm>
            <a:off x="4022344" y="1580092"/>
            <a:ext cx="4893056" cy="5096934"/>
          </a:xfrm>
          <a:prstGeom prst="rect">
            <a:avLst/>
          </a:prstGeom>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2980</TotalTime>
  <Words>4070</Words>
  <Application>Microsoft Macintosh PowerPoint</Application>
  <PresentationFormat>On-screen Show (4:3)</PresentationFormat>
  <Paragraphs>220</Paragraphs>
  <Slides>48</Slides>
  <Notes>30</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Blank Presentation</vt:lpstr>
      <vt:lpstr>PowerPoint Presentation</vt:lpstr>
      <vt:lpstr>Chapter 16 The Sun</vt:lpstr>
      <vt:lpstr>Units of Chapter 16</vt:lpstr>
      <vt:lpstr>Units of Chapter 16 (cont.)</vt:lpstr>
      <vt:lpstr>16.1 Physical Properties of the Sun</vt:lpstr>
      <vt:lpstr>16.1 Physical Properties of the Sun</vt:lpstr>
      <vt:lpstr>16.1 Physical Properties of the Sun</vt:lpstr>
      <vt:lpstr>16.1 Physical Properties of the Sun</vt:lpstr>
      <vt:lpstr>16.1 Physical Properties of the Sun</vt:lpstr>
      <vt:lpstr>16.2 The Solar Interior</vt:lpstr>
      <vt:lpstr>16.2 The Solar Interior</vt:lpstr>
      <vt:lpstr>16.2 The Solar Interior</vt:lpstr>
      <vt:lpstr>16.2 The Solar Interior</vt:lpstr>
      <vt:lpstr>16.2 The Solar Interior</vt:lpstr>
      <vt:lpstr>Discovery 16-1:  Eavesdropping on the Sun</vt:lpstr>
      <vt:lpstr>16.3 The Sun’s Atmosphere</vt:lpstr>
      <vt:lpstr>16.3 The Sun’s Atmosphere</vt:lpstr>
      <vt:lpstr>16.3 The Sun’s Atmosphere</vt:lpstr>
      <vt:lpstr>16.3 The Sun’s Atmosphere</vt:lpstr>
      <vt:lpstr>16.3 The Sun’s Atmosphere</vt:lpstr>
      <vt:lpstr>16.3 The Sun’s Atmosphere</vt:lpstr>
      <vt:lpstr>16.4 Solar Magnetism</vt:lpstr>
      <vt:lpstr>16.4 Solar Magnetism</vt:lpstr>
      <vt:lpstr>16.4 Solar Magnetism</vt:lpstr>
      <vt:lpstr>16.4 Solar Magnetism</vt:lpstr>
      <vt:lpstr>16.4 Solar Magnetism</vt:lpstr>
      <vt:lpstr>16.5 The Active Sun</vt:lpstr>
      <vt:lpstr>16.5 The Active Sun</vt:lpstr>
      <vt:lpstr>16.5 The Active Sun</vt:lpstr>
      <vt:lpstr>16.5 The Active Sun</vt:lpstr>
      <vt:lpstr>16.5 The Active Sun</vt:lpstr>
      <vt:lpstr>Discovery 16-2:  Solar–Terrestrial Relations</vt:lpstr>
      <vt:lpstr>16.6 The Heart of the Sun</vt:lpstr>
      <vt:lpstr>16.6 The Heart of the Sun</vt:lpstr>
      <vt:lpstr>16.6 The Heart of the Sun</vt:lpstr>
      <vt:lpstr>16.6 The Heart of the Sun</vt:lpstr>
      <vt:lpstr>16.6 The Heart of the Sun</vt:lpstr>
      <vt:lpstr>16.6 The Heart of the Sun</vt:lpstr>
      <vt:lpstr>16.6 The Heart of the Sun</vt:lpstr>
      <vt:lpstr>16.6 The Heart of the Sun</vt:lpstr>
      <vt:lpstr>16.6 The Heart of the Sun</vt:lpstr>
      <vt:lpstr>More Precisely 16-1:  Fundamental Forces</vt:lpstr>
      <vt:lpstr>More Precisely 16-2:  Energy Generation in the Proton–Proton Chain</vt:lpstr>
      <vt:lpstr>16.7 Observations of Solar Neutrinos</vt:lpstr>
      <vt:lpstr>16.7 Observations of Solar Neutrinos</vt:lpstr>
      <vt:lpstr>16.7 Observations of Solar Neutrinos</vt:lpstr>
      <vt:lpstr>Summary of Chapter 16</vt:lpstr>
      <vt:lpstr>Summary of Chapter 16 (cont.)</vt:lpstr>
    </vt:vector>
  </TitlesOfParts>
  <Company>Progressive Information Technologies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System 103</dc:creator>
  <cp:lastModifiedBy>Premedia</cp:lastModifiedBy>
  <cp:revision>176</cp:revision>
  <dcterms:created xsi:type="dcterms:W3CDTF">2010-06-28T13:42:10Z</dcterms:created>
  <dcterms:modified xsi:type="dcterms:W3CDTF">2013-10-29T18:55:03Z</dcterms:modified>
</cp:coreProperties>
</file>